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5.xml" ContentType="application/vnd.openxmlformats-officedocument.presentationml.tags+xml"/>
  <Override PartName="/ppt/notesSlides/notesSlide22.xml" ContentType="application/vnd.openxmlformats-officedocument.presentationml.notesSlide+xml"/>
  <Override PartName="/ppt/tags/tag16.xml" ContentType="application/vnd.openxmlformats-officedocument.presentationml.tags+xml"/>
  <Override PartName="/ppt/notesSlides/notesSlide23.xml" ContentType="application/vnd.openxmlformats-officedocument.presentationml.notesSlide+xml"/>
  <Override PartName="/ppt/tags/tag17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525" r:id="rId2"/>
    <p:sldId id="510" r:id="rId3"/>
    <p:sldId id="259" r:id="rId4"/>
    <p:sldId id="515" r:id="rId5"/>
    <p:sldId id="265" r:id="rId6"/>
    <p:sldId id="549" r:id="rId7"/>
    <p:sldId id="267" r:id="rId8"/>
    <p:sldId id="270" r:id="rId9"/>
    <p:sldId id="271" r:id="rId10"/>
    <p:sldId id="516" r:id="rId11"/>
    <p:sldId id="517" r:id="rId12"/>
    <p:sldId id="518" r:id="rId13"/>
    <p:sldId id="519" r:id="rId14"/>
    <p:sldId id="272" r:id="rId15"/>
    <p:sldId id="535" r:id="rId16"/>
    <p:sldId id="520" r:id="rId17"/>
    <p:sldId id="537" r:id="rId18"/>
    <p:sldId id="551" r:id="rId19"/>
    <p:sldId id="538" r:id="rId20"/>
    <p:sldId id="540" r:id="rId21"/>
    <p:sldId id="542" r:id="rId22"/>
    <p:sldId id="544" r:id="rId23"/>
    <p:sldId id="545" r:id="rId24"/>
    <p:sldId id="552" r:id="rId25"/>
    <p:sldId id="553" r:id="rId26"/>
    <p:sldId id="554" r:id="rId27"/>
    <p:sldId id="555" r:id="rId28"/>
    <p:sldId id="556" r:id="rId29"/>
    <p:sldId id="557" r:id="rId30"/>
    <p:sldId id="560" r:id="rId31"/>
    <p:sldId id="558" r:id="rId32"/>
    <p:sldId id="563" r:id="rId33"/>
    <p:sldId id="564" r:id="rId34"/>
    <p:sldId id="565" r:id="rId35"/>
    <p:sldId id="566" r:id="rId36"/>
    <p:sldId id="567" r:id="rId37"/>
    <p:sldId id="561" r:id="rId38"/>
    <p:sldId id="562" r:id="rId39"/>
    <p:sldId id="56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C2971C2-FECA-4F54-BCB4-76BB57B63849}">
          <p14:sldIdLst>
            <p14:sldId id="525"/>
            <p14:sldId id="510"/>
          </p14:sldIdLst>
        </p14:section>
        <p14:section name="Impression Counts for Outdoor Advertising" id="{C7009DF7-1740-4D27-9997-A6CE7BB343F1}">
          <p14:sldIdLst>
            <p14:sldId id="259"/>
            <p14:sldId id="515"/>
          </p14:sldIdLst>
        </p14:section>
        <p14:section name="Section 3" id="{CBE52DAB-073C-4514-92D0-8026C2DF9F41}">
          <p14:sldIdLst>
            <p14:sldId id="265"/>
            <p14:sldId id="549"/>
          </p14:sldIdLst>
        </p14:section>
        <p14:section name="Is It enough for impressing a person only one time?" id="{E193DF4F-49E7-4D5F-908F-EE43ACE704BD}">
          <p14:sldIdLst>
            <p14:sldId id="267"/>
            <p14:sldId id="270"/>
            <p14:sldId id="271"/>
            <p14:sldId id="516"/>
            <p14:sldId id="517"/>
            <p14:sldId id="518"/>
            <p14:sldId id="519"/>
            <p14:sldId id="272"/>
            <p14:sldId id="535"/>
            <p14:sldId id="520"/>
            <p14:sldId id="537"/>
            <p14:sldId id="551"/>
            <p14:sldId id="538"/>
            <p14:sldId id="540"/>
            <p14:sldId id="542"/>
            <p14:sldId id="544"/>
            <p14:sldId id="545"/>
            <p14:sldId id="552"/>
            <p14:sldId id="553"/>
            <p14:sldId id="554"/>
            <p14:sldId id="555"/>
            <p14:sldId id="556"/>
            <p14:sldId id="557"/>
            <p14:sldId id="560"/>
            <p14:sldId id="558"/>
            <p14:sldId id="563"/>
            <p14:sldId id="564"/>
            <p14:sldId id="565"/>
            <p14:sldId id="566"/>
            <p14:sldId id="567"/>
            <p14:sldId id="561"/>
            <p14:sldId id="562"/>
            <p14:sldId id="5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peng zhang" initials="Yipeng" lastIdx="1" clrIdx="0">
    <p:extLst>
      <p:ext uri="{19B8F6BF-5375-455C-9EA6-DF929625EA0E}">
        <p15:presenceInfo xmlns:p15="http://schemas.microsoft.com/office/powerpoint/2012/main" userId="yipeng zh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F0F0"/>
    <a:srgbClr val="E1E1E1"/>
    <a:srgbClr val="E6E6E6"/>
    <a:srgbClr val="CCCCCC"/>
    <a:srgbClr val="3B3C5A"/>
    <a:srgbClr val="94D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39387" autoAdjust="0"/>
  </p:normalViewPr>
  <p:slideViewPr>
    <p:cSldViewPr snapToGrid="0">
      <p:cViewPr varScale="1">
        <p:scale>
          <a:sx n="43" d="100"/>
          <a:sy n="43" d="100"/>
        </p:scale>
        <p:origin x="3114" y="4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3825B0-C24D-4BF5-B43E-9667012F54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001BA1-F55F-4EA7-A241-E79B6C95E4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2CFE9-FB1C-49E2-B71B-747440F556C3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B98A1-4CFF-4011-A92C-A80C4D3D8E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543A8-0D38-4F0F-A495-97FB102EF2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FFCB7-ED22-45C0-9B08-0F3FA78FC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771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100AD-3C5E-4F98-A1E2-CA4862442DF9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FBBC9-7D9C-42D5-98E9-8DC78AC46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27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BBC9-7D9C-42D5-98E9-8DC78AC463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84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BBC9-7D9C-42D5-98E9-8DC78AC463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83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BBC9-7D9C-42D5-98E9-8DC78AC463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98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BBC9-7D9C-42D5-98E9-8DC78AC463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84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BBC9-7D9C-42D5-98E9-8DC78AC463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935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BBC9-7D9C-42D5-98E9-8DC78AC463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6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BBC9-7D9C-42D5-98E9-8DC78AC463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85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BBC9-7D9C-42D5-98E9-8DC78AC463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35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BBC9-7D9C-42D5-98E9-8DC78AC463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80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BBC9-7D9C-42D5-98E9-8DC78AC463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06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BBC9-7D9C-42D5-98E9-8DC78AC463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758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4AC86-891B-444D-A497-9DD7CB847549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40724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BBC9-7D9C-42D5-98E9-8DC78AC463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335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BBC9-7D9C-42D5-98E9-8DC78AC463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04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BBC9-7D9C-42D5-98E9-8DC78AC463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04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BBC9-7D9C-42D5-98E9-8DC78AC463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91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BBC9-7D9C-42D5-98E9-8DC78AC463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72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BBC9-7D9C-42D5-98E9-8DC78AC463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95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BBC9-7D9C-42D5-98E9-8DC78AC463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22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BBC9-7D9C-42D5-98E9-8DC78AC463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456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BBC9-7D9C-42D5-98E9-8DC78AC463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4368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BBC9-7D9C-42D5-98E9-8DC78AC463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48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BBC9-7D9C-42D5-98E9-8DC78AC463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589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BBC9-7D9C-42D5-98E9-8DC78AC463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895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BBC9-7D9C-42D5-98E9-8DC78AC463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900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BBC9-7D9C-42D5-98E9-8DC78AC463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00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BBC9-7D9C-42D5-98E9-8DC78AC463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84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BBC9-7D9C-42D5-98E9-8DC78AC463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09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BBC9-7D9C-42D5-98E9-8DC78AC463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32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BBC9-7D9C-42D5-98E9-8DC78AC463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5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BBC9-7D9C-42D5-98E9-8DC78AC463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56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FBBC9-7D9C-42D5-98E9-8DC78AC463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4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C0A3E-0792-4BE8-96F7-327622CAF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4258AA-F652-442E-875F-240FA9C3D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00239-A0A4-4E80-8FC9-F36D2D72D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A964-92ED-4594-8353-8CE8C9588B9A}" type="datetime1">
              <a:rPr lang="en-US" smtClean="0"/>
              <a:t>8/22/2019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149B1-E081-4635-8D53-45ED47D4C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9903C-2463-477E-B39E-588143983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91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10137-3BDA-4A4D-A301-9369F256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1A713-D1D0-4B14-9632-216883E65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36602-C97D-4983-81F5-58671842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58134-D6A2-4F3E-83C0-309752A81912}" type="datetime1">
              <a:rPr lang="en-US" smtClean="0"/>
              <a:t>8/22/2019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3FA6D-9BB6-4F72-A7D8-79283CCB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9B9E6-42F7-4735-A6A6-B03269175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0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0F4DC-0AA5-4E4C-9BFB-DD05DA42F7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DAEA9-38F8-4D81-97A6-C7AF008E5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BE270-5863-4ABE-959D-989602679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4936-A158-405F-B370-EAF067413199}" type="datetime1">
              <a:rPr lang="en-US" smtClean="0"/>
              <a:t>8/22/2019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85170-10D7-4961-B2B1-57191890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E07A3-CB0E-4C97-9D26-18C427817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92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34D8E-65A1-40CE-BCF6-1E9220149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B70BD-A6AB-4FCD-A3C8-CAF1DECF3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25D5C-CECA-4C32-9458-007ADA4FA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885AD-CBB4-48E8-B792-EE19B530E367}" type="datetime1">
              <a:rPr lang="en-US" smtClean="0"/>
              <a:t>8/22/2019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BD88E-80A6-4A24-908D-04B67B462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0BC8A-C6CC-4F8A-A6B6-008FAE1A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7000"/>
            <a:ext cx="2743200" cy="365125"/>
          </a:xfrm>
        </p:spPr>
        <p:txBody>
          <a:bodyPr/>
          <a:lstStyle/>
          <a:p>
            <a:fld id="{56BBFF40-6B0B-4AD2-8068-BD1AE1033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AFF1-AB22-4839-89E6-E1FC945F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A6DE2-B8D2-4B77-B70C-26BD66F60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79223-EFE1-4677-9F9A-91F5A51C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0F76D-C5C2-4900-8FCE-7F40B400EB7A}" type="datetime1">
              <a:rPr lang="en-US" smtClean="0"/>
              <a:t>8/22/2019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14A7A-D400-4921-AF65-235C92E81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D606E-0E2B-47B7-8CBC-3B7E7C33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7000"/>
            <a:ext cx="2743200" cy="365125"/>
          </a:xfrm>
        </p:spPr>
        <p:txBody>
          <a:bodyPr/>
          <a:lstStyle/>
          <a:p>
            <a:fld id="{56BBFF40-6B0B-4AD2-8068-BD1AE1033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36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F7A78-CABD-4656-9525-38CE6365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08B0C-1EFD-4F09-B794-8BBC1F404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35FD7-689D-431D-B359-BA3C4E56C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970481-4148-4E21-9E86-FF327468D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53DBC-D592-4E26-8757-A8F860305925}" type="datetime1">
              <a:rPr lang="en-US" smtClean="0"/>
              <a:t>8/22/2019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0A09E-7F43-47B9-A6A3-DB609322D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2E69D-6B1D-47B6-A1AF-0D18AD370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7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0D63C-56E8-4F9C-AAC6-0B6838955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8F460-342F-4350-83DA-F47833DE2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0F5E7-B6A1-49E4-BB32-B6BE82582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F615D8-866E-456E-97ED-AAAED5A34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C59E5F-1C36-448F-9BB9-E9897AC770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B808C3-6A13-449C-AF9C-A25D8FE9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9144-01BF-40C3-93CD-527E3812B15A}" type="datetime1">
              <a:rPr lang="en-US" smtClean="0"/>
              <a:t>8/22/2019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352A39-0781-4B9E-AD01-27EA5853D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F3D9C5-C193-4245-AF08-4BEFCE5B1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31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48026-AFC3-4159-811B-F75B9B6CD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6C56A1-4094-4751-8E38-09599AAFF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2F5FD-FE6B-48A6-AD19-DE5D6F52F4F1}" type="datetime1">
              <a:rPr lang="en-US" smtClean="0"/>
              <a:t>8/22/2019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1D1D2-328C-4837-AC88-B83D8E5AE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0744C2-029C-4941-8F34-19715D014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6BBFF40-6B0B-4AD2-8068-BD1AE1033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51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D0E15E-97A7-46A9-97E7-D7FD2EA56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2A7FC-826B-479B-B1C1-301D1AF6F272}" type="datetime1">
              <a:rPr lang="en-US" smtClean="0"/>
              <a:t>8/22/2019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CB3E8D-65CA-41C3-B1E2-B3A0CDF6C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5E75D-1683-4632-B759-11189C8D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6BBFF40-6B0B-4AD2-8068-BD1AE1033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2D574-F664-4544-839C-544089EC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58F73-8F9E-4623-8536-842C4A57F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D0841-2DA6-4800-B574-6F8C7F48C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B5701-DDA5-4C0A-B2A8-12E4B5AF8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B31E-EF1B-462D-AC70-0301D0F9FD42}" type="datetime1">
              <a:rPr lang="en-US" smtClean="0"/>
              <a:t>8/22/2019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28A4B-049C-4291-A5CA-F28527554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39D58-56DC-4984-9718-2DD1AC93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89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0449-2855-4409-8D92-182F13FFC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749047-F4F8-4F03-8ED6-0C25F34AF6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FEAB5-9816-4E2E-BD29-984E9320C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E4B37-FD1B-40C9-8727-CACE3284F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DBE9F-3F3E-451E-B555-29FDBD9726BC}" type="datetime1">
              <a:rPr lang="en-US" smtClean="0"/>
              <a:t>8/22/2019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C8F22-BFAD-47A0-9717-DD987764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77ED0-E40C-4B0E-9C4A-79FA5DAB9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72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73A232-A19A-4C16-B11B-5160451C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6DBA4-B297-4821-B0AD-37F4E3DD0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B0FD5-8111-489C-B9DA-8AC27B659C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FE1BA-E4B8-45AA-B22F-7F2F9190B261}" type="datetime1">
              <a:rPr lang="en-US" smtClean="0"/>
              <a:t>8/22/2019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B1348-8E98-4AF0-8EFB-FBB6556B4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9ABFB-3999-4240-B372-969C6145A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BFF40-6B0B-4AD2-8068-BD1AE1033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58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30.png"/><Relationship Id="rId5" Type="http://schemas.openxmlformats.org/officeDocument/2006/relationships/image" Target="../media/image29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apps.lamar.com/demographicrates/content/salesdocuments/nationalratecard.xlsx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3EC98-8398-4161-BEC1-709F0D4DC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Impression Counts for Outdoor Advertising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DA6E80-4A3B-431D-BD66-778797487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0324" y="3773362"/>
            <a:ext cx="10091352" cy="1655762"/>
          </a:xfrm>
        </p:spPr>
        <p:txBody>
          <a:bodyPr>
            <a:normAutofit/>
          </a:bodyPr>
          <a:lstStyle/>
          <a:p>
            <a:r>
              <a:rPr lang="en-US" sz="2800" dirty="0"/>
              <a:t>Yipeng Zhang, Yuchen Li, Zhifeng Bao, </a:t>
            </a:r>
            <a:r>
              <a:rPr lang="en-US" sz="2800" dirty="0" err="1"/>
              <a:t>Songsong</a:t>
            </a:r>
            <a:r>
              <a:rPr lang="en-US" sz="2800" dirty="0"/>
              <a:t> Mo and Ping Zhang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D850BA-641F-463E-920B-24EB307D4520}"/>
              </a:ext>
            </a:extLst>
          </p:cNvPr>
          <p:cNvSpPr/>
          <p:nvPr/>
        </p:nvSpPr>
        <p:spPr>
          <a:xfrm rot="20983463">
            <a:off x="-22821" y="5761186"/>
            <a:ext cx="13196711" cy="21317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rmit slides background">
            <a:extLst>
              <a:ext uri="{FF2B5EF4-FFF2-40B4-BE49-F238E27FC236}">
                <a16:creationId xmlns:a16="http://schemas.microsoft.com/office/drawing/2014/main" id="{D4EF2E37-1511-4542-B2A3-8260E9D23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094" y="-1601"/>
            <a:ext cx="2246260" cy="100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singapore management university">
            <a:extLst>
              <a:ext uri="{FF2B5EF4-FFF2-40B4-BE49-F238E27FC236}">
                <a16:creationId xmlns:a16="http://schemas.microsoft.com/office/drawing/2014/main" id="{59AFAA73-C7C1-4728-9001-CA449563C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245" y="83125"/>
            <a:ext cx="1536873" cy="8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kdd 2019">
            <a:extLst>
              <a:ext uri="{FF2B5EF4-FFF2-40B4-BE49-F238E27FC236}">
                <a16:creationId xmlns:a16="http://schemas.microsoft.com/office/drawing/2014/main" id="{2ABF54B8-A37F-451B-86CC-81D5B3A3A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02"/>
            <a:ext cx="2553195" cy="95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0668B-09C6-4AB4-A1AE-2E646AC59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61921"/>
            <a:ext cx="2743200" cy="365125"/>
          </a:xfrm>
        </p:spPr>
        <p:txBody>
          <a:bodyPr/>
          <a:lstStyle/>
          <a:p>
            <a:fld id="{56BBFF40-6B0B-4AD2-8068-BD1AE1033909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B85ABC-87DF-494A-A7C5-96532A368BB1}"/>
              </a:ext>
            </a:extLst>
          </p:cNvPr>
          <p:cNvSpPr txBox="1"/>
          <p:nvPr/>
        </p:nvSpPr>
        <p:spPr>
          <a:xfrm>
            <a:off x="3631960" y="4538411"/>
            <a:ext cx="4928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RMIT University, Melbourne, Australia</a:t>
            </a:r>
          </a:p>
        </p:txBody>
      </p:sp>
    </p:spTree>
    <p:extLst>
      <p:ext uri="{BB962C8B-B14F-4D97-AF65-F5344CB8AC3E}">
        <p14:creationId xmlns:p14="http://schemas.microsoft.com/office/powerpoint/2010/main" val="187510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35"/>
    </mc:Choice>
    <mc:Fallback xmlns="">
      <p:transition spd="slow" advTm="2313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980E7B-DC23-4EB4-8C5A-691573979DBF}"/>
              </a:ext>
            </a:extLst>
          </p:cNvPr>
          <p:cNvSpPr/>
          <p:nvPr/>
        </p:nvSpPr>
        <p:spPr>
          <a:xfrm>
            <a:off x="4108273" y="5205952"/>
            <a:ext cx="542571" cy="495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300076-9393-41FC-AFE1-4B9A071D45D9}"/>
              </a:ext>
            </a:extLst>
          </p:cNvPr>
          <p:cNvGrpSpPr/>
          <p:nvPr/>
        </p:nvGrpSpPr>
        <p:grpSpPr>
          <a:xfrm>
            <a:off x="2784182" y="1548820"/>
            <a:ext cx="6621442" cy="4842109"/>
            <a:chOff x="2663103" y="1906073"/>
            <a:chExt cx="6621442" cy="484210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B7DE488-8922-4D12-AB6A-49D5DEA25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2944" y="1906073"/>
              <a:ext cx="0" cy="415228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C2EEA93-9439-4A0E-B2FF-FABEFCCBDB08}"/>
                </a:ext>
              </a:extLst>
            </p:cNvPr>
            <p:cNvCxnSpPr>
              <a:cxnSpLocks/>
            </p:cNvCxnSpPr>
            <p:nvPr/>
          </p:nvCxnSpPr>
          <p:spPr>
            <a:xfrm>
              <a:off x="3362944" y="6058355"/>
              <a:ext cx="592160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548081-84A1-403D-AA4E-3B5DD7E58762}"/>
                </a:ext>
              </a:extLst>
            </p:cNvPr>
            <p:cNvSpPr txBox="1"/>
            <p:nvPr/>
          </p:nvSpPr>
          <p:spPr>
            <a:xfrm rot="16200000">
              <a:off x="1517474" y="3717053"/>
              <a:ext cx="28760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Influence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CF73E4-B6E1-4098-A4E2-2D7F962AE694}"/>
                </a:ext>
              </a:extLst>
            </p:cNvPr>
            <p:cNvSpPr txBox="1"/>
            <p:nvPr/>
          </p:nvSpPr>
          <p:spPr>
            <a:xfrm>
              <a:off x="3926577" y="6163407"/>
              <a:ext cx="44241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Impression Times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9199AB4-8D92-445B-A3DD-13971D871F37}"/>
              </a:ext>
            </a:extLst>
          </p:cNvPr>
          <p:cNvSpPr/>
          <p:nvPr/>
        </p:nvSpPr>
        <p:spPr>
          <a:xfrm>
            <a:off x="6106762" y="4092264"/>
            <a:ext cx="542571" cy="158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CB94C3-83E2-4A6C-8CF3-BFD80F87361A}"/>
              </a:ext>
            </a:extLst>
          </p:cNvPr>
          <p:cNvSpPr/>
          <p:nvPr/>
        </p:nvSpPr>
        <p:spPr>
          <a:xfrm>
            <a:off x="8169433" y="2937474"/>
            <a:ext cx="542571" cy="2741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E7B30E1-6D39-4C29-99A4-788F168FCF92}"/>
              </a:ext>
            </a:extLst>
          </p:cNvPr>
          <p:cNvSpPr/>
          <p:nvPr/>
        </p:nvSpPr>
        <p:spPr>
          <a:xfrm>
            <a:off x="3521191" y="2400803"/>
            <a:ext cx="5884433" cy="3281083"/>
          </a:xfrm>
          <a:custGeom>
            <a:avLst/>
            <a:gdLst>
              <a:gd name="connsiteX0" fmla="*/ 0 w 5884433"/>
              <a:gd name="connsiteY0" fmla="*/ 3281083 h 3281083"/>
              <a:gd name="connsiteX1" fmla="*/ 5884433 w 5884433"/>
              <a:gd name="connsiteY1" fmla="*/ 0 h 328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84433" h="3281083">
                <a:moveTo>
                  <a:pt x="0" y="3281083"/>
                </a:moveTo>
                <a:cubicBezTo>
                  <a:pt x="2402541" y="1983889"/>
                  <a:pt x="4805082" y="686696"/>
                  <a:pt x="5884433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F24D21-94D5-4685-ACFF-C2DA78F2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10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5887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Tm="9763">
        <p159:morph option="byObject"/>
      </p:transition>
    </mc:Choice>
    <mc:Fallback xmlns="">
      <p:transition spd="slow" advTm="97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A300076-9393-41FC-AFE1-4B9A071D45D9}"/>
              </a:ext>
            </a:extLst>
          </p:cNvPr>
          <p:cNvGrpSpPr/>
          <p:nvPr/>
        </p:nvGrpSpPr>
        <p:grpSpPr>
          <a:xfrm>
            <a:off x="2784182" y="1548820"/>
            <a:ext cx="6621442" cy="4842109"/>
            <a:chOff x="2663103" y="1906073"/>
            <a:chExt cx="6621442" cy="484210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B7DE488-8922-4D12-AB6A-49D5DEA25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2944" y="1906073"/>
              <a:ext cx="0" cy="415228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C2EEA93-9439-4A0E-B2FF-FABEFCCBDB08}"/>
                </a:ext>
              </a:extLst>
            </p:cNvPr>
            <p:cNvCxnSpPr>
              <a:cxnSpLocks/>
            </p:cNvCxnSpPr>
            <p:nvPr/>
          </p:nvCxnSpPr>
          <p:spPr>
            <a:xfrm>
              <a:off x="3362944" y="6058355"/>
              <a:ext cx="592160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548081-84A1-403D-AA4E-3B5DD7E58762}"/>
                </a:ext>
              </a:extLst>
            </p:cNvPr>
            <p:cNvSpPr txBox="1"/>
            <p:nvPr/>
          </p:nvSpPr>
          <p:spPr>
            <a:xfrm rot="16200000">
              <a:off x="1517474" y="3717053"/>
              <a:ext cx="28760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Influence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CF73E4-B6E1-4098-A4E2-2D7F962AE694}"/>
                </a:ext>
              </a:extLst>
            </p:cNvPr>
            <p:cNvSpPr txBox="1"/>
            <p:nvPr/>
          </p:nvSpPr>
          <p:spPr>
            <a:xfrm>
              <a:off x="3926577" y="6163407"/>
              <a:ext cx="44241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Impression Times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6329235-D25D-4D31-BDE4-617950434020}"/>
              </a:ext>
            </a:extLst>
          </p:cNvPr>
          <p:cNvSpPr/>
          <p:nvPr/>
        </p:nvSpPr>
        <p:spPr>
          <a:xfrm>
            <a:off x="659802" y="337979"/>
            <a:ext cx="109154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The </a:t>
            </a:r>
            <a:r>
              <a:rPr lang="en-US" sz="2800" dirty="0">
                <a:solidFill>
                  <a:srgbClr val="FF0000"/>
                </a:solidFill>
              </a:rPr>
              <a:t>logistic function</a:t>
            </a:r>
            <a:r>
              <a:rPr lang="en-US" sz="2800" dirty="0"/>
              <a:t> (Advertising market and Customer behavior [4-7])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1F57C5A-858D-4404-8912-11816F15A6F2}"/>
              </a:ext>
            </a:extLst>
          </p:cNvPr>
          <p:cNvSpPr/>
          <p:nvPr/>
        </p:nvSpPr>
        <p:spPr>
          <a:xfrm>
            <a:off x="3496235" y="2323652"/>
            <a:ext cx="5932843" cy="3372522"/>
          </a:xfrm>
          <a:custGeom>
            <a:avLst/>
            <a:gdLst>
              <a:gd name="connsiteX0" fmla="*/ 0 w 5932843"/>
              <a:gd name="connsiteY0" fmla="*/ 3372522 h 3372522"/>
              <a:gd name="connsiteX1" fmla="*/ 666974 w 5932843"/>
              <a:gd name="connsiteY1" fmla="*/ 3291840 h 3372522"/>
              <a:gd name="connsiteX2" fmla="*/ 1307054 w 5932843"/>
              <a:gd name="connsiteY2" fmla="*/ 3146612 h 3372522"/>
              <a:gd name="connsiteX3" fmla="*/ 1979407 w 5932843"/>
              <a:gd name="connsiteY3" fmla="*/ 2899186 h 3372522"/>
              <a:gd name="connsiteX4" fmla="*/ 2458123 w 5932843"/>
              <a:gd name="connsiteY4" fmla="*/ 2549562 h 3372522"/>
              <a:gd name="connsiteX5" fmla="*/ 2764716 w 5932843"/>
              <a:gd name="connsiteY5" fmla="*/ 2167666 h 3372522"/>
              <a:gd name="connsiteX6" fmla="*/ 2888429 w 5932843"/>
              <a:gd name="connsiteY6" fmla="*/ 1764254 h 3372522"/>
              <a:gd name="connsiteX7" fmla="*/ 3082066 w 5932843"/>
              <a:gd name="connsiteY7" fmla="*/ 1194099 h 3372522"/>
              <a:gd name="connsiteX8" fmla="*/ 3657600 w 5932843"/>
              <a:gd name="connsiteY8" fmla="*/ 683110 h 3372522"/>
              <a:gd name="connsiteX9" fmla="*/ 4485939 w 5932843"/>
              <a:gd name="connsiteY9" fmla="*/ 317350 h 3372522"/>
              <a:gd name="connsiteX10" fmla="*/ 5255111 w 5932843"/>
              <a:gd name="connsiteY10" fmla="*/ 96819 h 3372522"/>
              <a:gd name="connsiteX11" fmla="*/ 5733826 w 5932843"/>
              <a:gd name="connsiteY11" fmla="*/ 26894 h 3372522"/>
              <a:gd name="connsiteX12" fmla="*/ 5932843 w 5932843"/>
              <a:gd name="connsiteY12" fmla="*/ 0 h 3372522"/>
              <a:gd name="connsiteX13" fmla="*/ 5932843 w 5932843"/>
              <a:gd name="connsiteY13" fmla="*/ 0 h 3372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32843" h="3372522">
                <a:moveTo>
                  <a:pt x="0" y="3372522"/>
                </a:moveTo>
                <a:cubicBezTo>
                  <a:pt x="224566" y="3351007"/>
                  <a:pt x="449132" y="3329492"/>
                  <a:pt x="666974" y="3291840"/>
                </a:cubicBezTo>
                <a:cubicBezTo>
                  <a:pt x="884816" y="3254188"/>
                  <a:pt x="1088315" y="3212054"/>
                  <a:pt x="1307054" y="3146612"/>
                </a:cubicBezTo>
                <a:cubicBezTo>
                  <a:pt x="1525793" y="3081170"/>
                  <a:pt x="1787562" y="2998694"/>
                  <a:pt x="1979407" y="2899186"/>
                </a:cubicBezTo>
                <a:cubicBezTo>
                  <a:pt x="2171252" y="2799678"/>
                  <a:pt x="2327238" y="2671482"/>
                  <a:pt x="2458123" y="2549562"/>
                </a:cubicBezTo>
                <a:cubicBezTo>
                  <a:pt x="2589008" y="2427642"/>
                  <a:pt x="2692998" y="2298551"/>
                  <a:pt x="2764716" y="2167666"/>
                </a:cubicBezTo>
                <a:cubicBezTo>
                  <a:pt x="2836434" y="2036781"/>
                  <a:pt x="2835537" y="1926515"/>
                  <a:pt x="2888429" y="1764254"/>
                </a:cubicBezTo>
                <a:cubicBezTo>
                  <a:pt x="2941321" y="1601993"/>
                  <a:pt x="2953871" y="1374290"/>
                  <a:pt x="3082066" y="1194099"/>
                </a:cubicBezTo>
                <a:cubicBezTo>
                  <a:pt x="3210261" y="1013908"/>
                  <a:pt x="3423621" y="829235"/>
                  <a:pt x="3657600" y="683110"/>
                </a:cubicBezTo>
                <a:cubicBezTo>
                  <a:pt x="3891579" y="536985"/>
                  <a:pt x="4219687" y="415065"/>
                  <a:pt x="4485939" y="317350"/>
                </a:cubicBezTo>
                <a:cubicBezTo>
                  <a:pt x="4752191" y="219635"/>
                  <a:pt x="5047130" y="145228"/>
                  <a:pt x="5255111" y="96819"/>
                </a:cubicBezTo>
                <a:cubicBezTo>
                  <a:pt x="5463092" y="48410"/>
                  <a:pt x="5733826" y="26894"/>
                  <a:pt x="5733826" y="26894"/>
                </a:cubicBezTo>
                <a:lnTo>
                  <a:pt x="5932843" y="0"/>
                </a:lnTo>
                <a:lnTo>
                  <a:pt x="5932843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37DEE2-4B24-4928-BF98-C6CD993C43C3}"/>
              </a:ext>
            </a:extLst>
          </p:cNvPr>
          <p:cNvSpPr txBox="1"/>
          <p:nvPr/>
        </p:nvSpPr>
        <p:spPr>
          <a:xfrm>
            <a:off x="1125003" y="906137"/>
            <a:ext cx="10269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effectiveness of advertisement repetition varies from one person to another.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4CF76E-E472-4512-BC1E-4D1A4095C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11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0342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2026">
        <p159:morph option="byObject"/>
      </p:transition>
    </mc:Choice>
    <mc:Fallback xmlns="">
      <p:transition spd="slow" advTm="520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A300076-9393-41FC-AFE1-4B9A071D45D9}"/>
              </a:ext>
            </a:extLst>
          </p:cNvPr>
          <p:cNvGrpSpPr/>
          <p:nvPr/>
        </p:nvGrpSpPr>
        <p:grpSpPr>
          <a:xfrm>
            <a:off x="2784182" y="1548820"/>
            <a:ext cx="6621442" cy="4842109"/>
            <a:chOff x="2663103" y="1906073"/>
            <a:chExt cx="6621442" cy="484210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B7DE488-8922-4D12-AB6A-49D5DEA25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2944" y="1906073"/>
              <a:ext cx="0" cy="415228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C2EEA93-9439-4A0E-B2FF-FABEFCCBDB08}"/>
                </a:ext>
              </a:extLst>
            </p:cNvPr>
            <p:cNvCxnSpPr>
              <a:cxnSpLocks/>
            </p:cNvCxnSpPr>
            <p:nvPr/>
          </p:nvCxnSpPr>
          <p:spPr>
            <a:xfrm>
              <a:off x="3362944" y="6058355"/>
              <a:ext cx="592160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548081-84A1-403D-AA4E-3B5DD7E58762}"/>
                </a:ext>
              </a:extLst>
            </p:cNvPr>
            <p:cNvSpPr txBox="1"/>
            <p:nvPr/>
          </p:nvSpPr>
          <p:spPr>
            <a:xfrm rot="16200000">
              <a:off x="1517474" y="3717053"/>
              <a:ext cx="28760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Influence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CF73E4-B6E1-4098-A4E2-2D7F962AE694}"/>
                </a:ext>
              </a:extLst>
            </p:cNvPr>
            <p:cNvSpPr txBox="1"/>
            <p:nvPr/>
          </p:nvSpPr>
          <p:spPr>
            <a:xfrm>
              <a:off x="3926577" y="6163407"/>
              <a:ext cx="44241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Impression Times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6329235-D25D-4D31-BDE4-617950434020}"/>
              </a:ext>
            </a:extLst>
          </p:cNvPr>
          <p:cNvSpPr/>
          <p:nvPr/>
        </p:nvSpPr>
        <p:spPr>
          <a:xfrm>
            <a:off x="659802" y="337979"/>
            <a:ext cx="109154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The </a:t>
            </a:r>
            <a:r>
              <a:rPr lang="en-US" sz="2800" dirty="0">
                <a:solidFill>
                  <a:srgbClr val="FF0000"/>
                </a:solidFill>
              </a:rPr>
              <a:t>logistic function</a:t>
            </a:r>
            <a:r>
              <a:rPr lang="en-US" sz="2800" dirty="0"/>
              <a:t> (Advertising market and Customer behavior [4-7])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404985C-BA89-4D5D-91C4-FAE48ECC05A5}"/>
              </a:ext>
            </a:extLst>
          </p:cNvPr>
          <p:cNvSpPr/>
          <p:nvPr/>
        </p:nvSpPr>
        <p:spPr>
          <a:xfrm>
            <a:off x="3486149" y="2318464"/>
            <a:ext cx="5931671" cy="3377485"/>
          </a:xfrm>
          <a:custGeom>
            <a:avLst/>
            <a:gdLst>
              <a:gd name="connsiteX0" fmla="*/ 0 w 5930900"/>
              <a:gd name="connsiteY0" fmla="*/ 3409950 h 3409950"/>
              <a:gd name="connsiteX1" fmla="*/ 457200 w 5930900"/>
              <a:gd name="connsiteY1" fmla="*/ 3282950 h 3409950"/>
              <a:gd name="connsiteX2" fmla="*/ 768350 w 5930900"/>
              <a:gd name="connsiteY2" fmla="*/ 2794000 h 3409950"/>
              <a:gd name="connsiteX3" fmla="*/ 920750 w 5930900"/>
              <a:gd name="connsiteY3" fmla="*/ 2184400 h 3409950"/>
              <a:gd name="connsiteX4" fmla="*/ 996950 w 5930900"/>
              <a:gd name="connsiteY4" fmla="*/ 1403350 h 3409950"/>
              <a:gd name="connsiteX5" fmla="*/ 1244600 w 5930900"/>
              <a:gd name="connsiteY5" fmla="*/ 742950 h 3409950"/>
              <a:gd name="connsiteX6" fmla="*/ 1746250 w 5930900"/>
              <a:gd name="connsiteY6" fmla="*/ 298450 h 3409950"/>
              <a:gd name="connsiteX7" fmla="*/ 2876550 w 5930900"/>
              <a:gd name="connsiteY7" fmla="*/ 31750 h 3409950"/>
              <a:gd name="connsiteX8" fmla="*/ 5930900 w 5930900"/>
              <a:gd name="connsiteY8" fmla="*/ 0 h 340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0900" h="3409950">
                <a:moveTo>
                  <a:pt x="0" y="3409950"/>
                </a:moveTo>
                <a:cubicBezTo>
                  <a:pt x="164571" y="3397779"/>
                  <a:pt x="329142" y="3385608"/>
                  <a:pt x="457200" y="3282950"/>
                </a:cubicBezTo>
                <a:cubicBezTo>
                  <a:pt x="585258" y="3180292"/>
                  <a:pt x="691092" y="2977092"/>
                  <a:pt x="768350" y="2794000"/>
                </a:cubicBezTo>
                <a:cubicBezTo>
                  <a:pt x="845608" y="2610908"/>
                  <a:pt x="882650" y="2416175"/>
                  <a:pt x="920750" y="2184400"/>
                </a:cubicBezTo>
                <a:cubicBezTo>
                  <a:pt x="958850" y="1952625"/>
                  <a:pt x="942975" y="1643592"/>
                  <a:pt x="996950" y="1403350"/>
                </a:cubicBezTo>
                <a:cubicBezTo>
                  <a:pt x="1050925" y="1163108"/>
                  <a:pt x="1119717" y="927100"/>
                  <a:pt x="1244600" y="742950"/>
                </a:cubicBezTo>
                <a:cubicBezTo>
                  <a:pt x="1369483" y="558800"/>
                  <a:pt x="1474258" y="416983"/>
                  <a:pt x="1746250" y="298450"/>
                </a:cubicBezTo>
                <a:cubicBezTo>
                  <a:pt x="2018242" y="179917"/>
                  <a:pt x="2179108" y="81492"/>
                  <a:pt x="2876550" y="31750"/>
                </a:cubicBezTo>
                <a:cubicBezTo>
                  <a:pt x="3573992" y="-17992"/>
                  <a:pt x="5340350" y="80433"/>
                  <a:pt x="593090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D6A1A4-5584-4BEC-9FCB-312C7549BAC9}"/>
              </a:ext>
            </a:extLst>
          </p:cNvPr>
          <p:cNvSpPr txBox="1"/>
          <p:nvPr/>
        </p:nvSpPr>
        <p:spPr>
          <a:xfrm>
            <a:off x="1125003" y="906137"/>
            <a:ext cx="10269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effectiveness of advertisement repetition varies from one person to another.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B632F7-1801-4D6B-8B49-3698970E5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9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6360">
        <p159:morph option="byObject"/>
      </p:transition>
    </mc:Choice>
    <mc:Fallback xmlns="">
      <p:transition spd="slow" advTm="3636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A300076-9393-41FC-AFE1-4B9A071D45D9}"/>
              </a:ext>
            </a:extLst>
          </p:cNvPr>
          <p:cNvGrpSpPr/>
          <p:nvPr/>
        </p:nvGrpSpPr>
        <p:grpSpPr>
          <a:xfrm>
            <a:off x="2784182" y="1548820"/>
            <a:ext cx="6621442" cy="4842109"/>
            <a:chOff x="2663103" y="1906073"/>
            <a:chExt cx="6621442" cy="484210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B7DE488-8922-4D12-AB6A-49D5DEA25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2944" y="1906073"/>
              <a:ext cx="0" cy="415228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C2EEA93-9439-4A0E-B2FF-FABEFCCBDB08}"/>
                </a:ext>
              </a:extLst>
            </p:cNvPr>
            <p:cNvCxnSpPr>
              <a:cxnSpLocks/>
            </p:cNvCxnSpPr>
            <p:nvPr/>
          </p:nvCxnSpPr>
          <p:spPr>
            <a:xfrm>
              <a:off x="3362944" y="6058355"/>
              <a:ext cx="592160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548081-84A1-403D-AA4E-3B5DD7E58762}"/>
                </a:ext>
              </a:extLst>
            </p:cNvPr>
            <p:cNvSpPr txBox="1"/>
            <p:nvPr/>
          </p:nvSpPr>
          <p:spPr>
            <a:xfrm rot="16200000">
              <a:off x="1517474" y="3717053"/>
              <a:ext cx="28760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Influence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CF73E4-B6E1-4098-A4E2-2D7F962AE694}"/>
                </a:ext>
              </a:extLst>
            </p:cNvPr>
            <p:cNvSpPr txBox="1"/>
            <p:nvPr/>
          </p:nvSpPr>
          <p:spPr>
            <a:xfrm>
              <a:off x="3926577" y="6163407"/>
              <a:ext cx="44241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Impression Times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6329235-D25D-4D31-BDE4-617950434020}"/>
              </a:ext>
            </a:extLst>
          </p:cNvPr>
          <p:cNvSpPr/>
          <p:nvPr/>
        </p:nvSpPr>
        <p:spPr>
          <a:xfrm>
            <a:off x="659802" y="337979"/>
            <a:ext cx="109154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The </a:t>
            </a:r>
            <a:r>
              <a:rPr lang="en-US" sz="2800" dirty="0">
                <a:solidFill>
                  <a:srgbClr val="FF0000"/>
                </a:solidFill>
              </a:rPr>
              <a:t>logistic function</a:t>
            </a:r>
            <a:r>
              <a:rPr lang="en-US" sz="2800" dirty="0"/>
              <a:t> (Advertising market and Customer behavior [4-7])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20EF05C-309E-4AB9-9D9A-EC8FBCD84B0E}"/>
              </a:ext>
            </a:extLst>
          </p:cNvPr>
          <p:cNvSpPr/>
          <p:nvPr/>
        </p:nvSpPr>
        <p:spPr>
          <a:xfrm>
            <a:off x="3511550" y="2318464"/>
            <a:ext cx="5927613" cy="3358435"/>
          </a:xfrm>
          <a:custGeom>
            <a:avLst/>
            <a:gdLst>
              <a:gd name="connsiteX0" fmla="*/ 0 w 5949950"/>
              <a:gd name="connsiteY0" fmla="*/ 3415226 h 3415226"/>
              <a:gd name="connsiteX1" fmla="*/ 1987550 w 5949950"/>
              <a:gd name="connsiteY1" fmla="*/ 3300926 h 3415226"/>
              <a:gd name="connsiteX2" fmla="*/ 3473450 w 5949950"/>
              <a:gd name="connsiteY2" fmla="*/ 3173926 h 3415226"/>
              <a:gd name="connsiteX3" fmla="*/ 4406900 w 5949950"/>
              <a:gd name="connsiteY3" fmla="*/ 2913576 h 3415226"/>
              <a:gd name="connsiteX4" fmla="*/ 5041900 w 5949950"/>
              <a:gd name="connsiteY4" fmla="*/ 2323026 h 3415226"/>
              <a:gd name="connsiteX5" fmla="*/ 5353050 w 5949950"/>
              <a:gd name="connsiteY5" fmla="*/ 1453076 h 3415226"/>
              <a:gd name="connsiteX6" fmla="*/ 5511800 w 5949950"/>
              <a:gd name="connsiteY6" fmla="*/ 538676 h 3415226"/>
              <a:gd name="connsiteX7" fmla="*/ 5715000 w 5949950"/>
              <a:gd name="connsiteY7" fmla="*/ 138626 h 3415226"/>
              <a:gd name="connsiteX8" fmla="*/ 5949950 w 5949950"/>
              <a:gd name="connsiteY8" fmla="*/ 5276 h 341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49950" h="3415226">
                <a:moveTo>
                  <a:pt x="0" y="3415226"/>
                </a:moveTo>
                <a:lnTo>
                  <a:pt x="1987550" y="3300926"/>
                </a:lnTo>
                <a:cubicBezTo>
                  <a:pt x="2566458" y="3260709"/>
                  <a:pt x="3070225" y="3238484"/>
                  <a:pt x="3473450" y="3173926"/>
                </a:cubicBezTo>
                <a:cubicBezTo>
                  <a:pt x="3876675" y="3109368"/>
                  <a:pt x="4145492" y="3055393"/>
                  <a:pt x="4406900" y="2913576"/>
                </a:cubicBezTo>
                <a:cubicBezTo>
                  <a:pt x="4668308" y="2771759"/>
                  <a:pt x="4884208" y="2566443"/>
                  <a:pt x="5041900" y="2323026"/>
                </a:cubicBezTo>
                <a:cubicBezTo>
                  <a:pt x="5199592" y="2079609"/>
                  <a:pt x="5274733" y="1750468"/>
                  <a:pt x="5353050" y="1453076"/>
                </a:cubicBezTo>
                <a:cubicBezTo>
                  <a:pt x="5431367" y="1155684"/>
                  <a:pt x="5451475" y="757751"/>
                  <a:pt x="5511800" y="538676"/>
                </a:cubicBezTo>
                <a:cubicBezTo>
                  <a:pt x="5572125" y="319601"/>
                  <a:pt x="5641975" y="227526"/>
                  <a:pt x="5715000" y="138626"/>
                </a:cubicBezTo>
                <a:cubicBezTo>
                  <a:pt x="5788025" y="49726"/>
                  <a:pt x="5858933" y="-20124"/>
                  <a:pt x="5949950" y="5276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DFBA13-2E24-4FD6-A011-9A379437E673}"/>
              </a:ext>
            </a:extLst>
          </p:cNvPr>
          <p:cNvSpPr txBox="1"/>
          <p:nvPr/>
        </p:nvSpPr>
        <p:spPr>
          <a:xfrm>
            <a:off x="1125003" y="906137"/>
            <a:ext cx="10269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effectiveness of advertisement repetition varies from one person to another.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8F643-E95D-4961-8805-0340FDEFA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41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1950">
        <p159:morph option="byObject"/>
      </p:transition>
    </mc:Choice>
    <mc:Fallback xmlns="">
      <p:transition spd="slow" advTm="2195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F052-558F-4F54-8CD7-8ED1681E5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582"/>
            <a:ext cx="10515600" cy="1325563"/>
          </a:xfrm>
        </p:spPr>
        <p:txBody>
          <a:bodyPr/>
          <a:lstStyle/>
          <a:p>
            <a:r>
              <a:rPr lang="en-US" dirty="0"/>
              <a:t>Influence </a:t>
            </a:r>
            <a:r>
              <a:rPr lang="en-US" altLang="zh-CN" dirty="0"/>
              <a:t>Measurement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342EA8-10AD-466A-B53E-ED2F8C3F4DE2}"/>
              </a:ext>
            </a:extLst>
          </p:cNvPr>
          <p:cNvGrpSpPr/>
          <p:nvPr/>
        </p:nvGrpSpPr>
        <p:grpSpPr>
          <a:xfrm>
            <a:off x="411829" y="2091605"/>
            <a:ext cx="3185562" cy="2760824"/>
            <a:chOff x="2307094" y="1906073"/>
            <a:chExt cx="6977451" cy="510057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3C01B0B-A5C0-477C-8E3B-AF26F99B7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2944" y="1906073"/>
              <a:ext cx="0" cy="415228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A86F907-09CF-4BF7-AD49-F0790F385437}"/>
                </a:ext>
              </a:extLst>
            </p:cNvPr>
            <p:cNvCxnSpPr>
              <a:cxnSpLocks/>
            </p:cNvCxnSpPr>
            <p:nvPr/>
          </p:nvCxnSpPr>
          <p:spPr>
            <a:xfrm>
              <a:off x="3362944" y="6058355"/>
              <a:ext cx="592160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CD1C22-85BC-45E3-B437-5D411E13B4D0}"/>
                </a:ext>
              </a:extLst>
            </p:cNvPr>
            <p:cNvSpPr txBox="1"/>
            <p:nvPr/>
          </p:nvSpPr>
          <p:spPr>
            <a:xfrm rot="16200000">
              <a:off x="1242590" y="3701491"/>
              <a:ext cx="2876034" cy="747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Influence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A8B0F9-14B1-4BC6-9E9A-ACF545E73C00}"/>
                </a:ext>
              </a:extLst>
            </p:cNvPr>
            <p:cNvSpPr txBox="1"/>
            <p:nvPr/>
          </p:nvSpPr>
          <p:spPr>
            <a:xfrm>
              <a:off x="3025432" y="6040011"/>
              <a:ext cx="6245851" cy="966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Impression Times</a:t>
              </a: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6947DC-8C14-4274-BD3D-7DBEDBDF8726}"/>
              </a:ext>
            </a:extLst>
          </p:cNvPr>
          <p:cNvSpPr/>
          <p:nvPr/>
        </p:nvSpPr>
        <p:spPr>
          <a:xfrm>
            <a:off x="952943" y="2493416"/>
            <a:ext cx="2585384" cy="1810398"/>
          </a:xfrm>
          <a:custGeom>
            <a:avLst/>
            <a:gdLst>
              <a:gd name="connsiteX0" fmla="*/ 0 w 5932843"/>
              <a:gd name="connsiteY0" fmla="*/ 3372522 h 3372522"/>
              <a:gd name="connsiteX1" fmla="*/ 666974 w 5932843"/>
              <a:gd name="connsiteY1" fmla="*/ 3291840 h 3372522"/>
              <a:gd name="connsiteX2" fmla="*/ 1307054 w 5932843"/>
              <a:gd name="connsiteY2" fmla="*/ 3146612 h 3372522"/>
              <a:gd name="connsiteX3" fmla="*/ 1979407 w 5932843"/>
              <a:gd name="connsiteY3" fmla="*/ 2899186 h 3372522"/>
              <a:gd name="connsiteX4" fmla="*/ 2458123 w 5932843"/>
              <a:gd name="connsiteY4" fmla="*/ 2549562 h 3372522"/>
              <a:gd name="connsiteX5" fmla="*/ 2764716 w 5932843"/>
              <a:gd name="connsiteY5" fmla="*/ 2167666 h 3372522"/>
              <a:gd name="connsiteX6" fmla="*/ 2888429 w 5932843"/>
              <a:gd name="connsiteY6" fmla="*/ 1764254 h 3372522"/>
              <a:gd name="connsiteX7" fmla="*/ 3082066 w 5932843"/>
              <a:gd name="connsiteY7" fmla="*/ 1194099 h 3372522"/>
              <a:gd name="connsiteX8" fmla="*/ 3657600 w 5932843"/>
              <a:gd name="connsiteY8" fmla="*/ 683110 h 3372522"/>
              <a:gd name="connsiteX9" fmla="*/ 4485939 w 5932843"/>
              <a:gd name="connsiteY9" fmla="*/ 317350 h 3372522"/>
              <a:gd name="connsiteX10" fmla="*/ 5255111 w 5932843"/>
              <a:gd name="connsiteY10" fmla="*/ 96819 h 3372522"/>
              <a:gd name="connsiteX11" fmla="*/ 5733826 w 5932843"/>
              <a:gd name="connsiteY11" fmla="*/ 26894 h 3372522"/>
              <a:gd name="connsiteX12" fmla="*/ 5932843 w 5932843"/>
              <a:gd name="connsiteY12" fmla="*/ 0 h 3372522"/>
              <a:gd name="connsiteX13" fmla="*/ 5932843 w 5932843"/>
              <a:gd name="connsiteY13" fmla="*/ 0 h 3372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32843" h="3372522">
                <a:moveTo>
                  <a:pt x="0" y="3372522"/>
                </a:moveTo>
                <a:cubicBezTo>
                  <a:pt x="224566" y="3351007"/>
                  <a:pt x="449132" y="3329492"/>
                  <a:pt x="666974" y="3291840"/>
                </a:cubicBezTo>
                <a:cubicBezTo>
                  <a:pt x="884816" y="3254188"/>
                  <a:pt x="1088315" y="3212054"/>
                  <a:pt x="1307054" y="3146612"/>
                </a:cubicBezTo>
                <a:cubicBezTo>
                  <a:pt x="1525793" y="3081170"/>
                  <a:pt x="1787562" y="2998694"/>
                  <a:pt x="1979407" y="2899186"/>
                </a:cubicBezTo>
                <a:cubicBezTo>
                  <a:pt x="2171252" y="2799678"/>
                  <a:pt x="2327238" y="2671482"/>
                  <a:pt x="2458123" y="2549562"/>
                </a:cubicBezTo>
                <a:cubicBezTo>
                  <a:pt x="2589008" y="2427642"/>
                  <a:pt x="2692998" y="2298551"/>
                  <a:pt x="2764716" y="2167666"/>
                </a:cubicBezTo>
                <a:cubicBezTo>
                  <a:pt x="2836434" y="2036781"/>
                  <a:pt x="2835537" y="1926515"/>
                  <a:pt x="2888429" y="1764254"/>
                </a:cubicBezTo>
                <a:cubicBezTo>
                  <a:pt x="2941321" y="1601993"/>
                  <a:pt x="2953871" y="1374290"/>
                  <a:pt x="3082066" y="1194099"/>
                </a:cubicBezTo>
                <a:cubicBezTo>
                  <a:pt x="3210261" y="1013908"/>
                  <a:pt x="3423621" y="829235"/>
                  <a:pt x="3657600" y="683110"/>
                </a:cubicBezTo>
                <a:cubicBezTo>
                  <a:pt x="3891579" y="536985"/>
                  <a:pt x="4219687" y="415065"/>
                  <a:pt x="4485939" y="317350"/>
                </a:cubicBezTo>
                <a:cubicBezTo>
                  <a:pt x="4752191" y="219635"/>
                  <a:pt x="5047130" y="145228"/>
                  <a:pt x="5255111" y="96819"/>
                </a:cubicBezTo>
                <a:cubicBezTo>
                  <a:pt x="5463092" y="48410"/>
                  <a:pt x="5733826" y="26894"/>
                  <a:pt x="5733826" y="26894"/>
                </a:cubicBezTo>
                <a:lnTo>
                  <a:pt x="5932843" y="0"/>
                </a:lnTo>
                <a:lnTo>
                  <a:pt x="5932843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3ECCA-0DF7-4320-B397-B57C9BA35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924" y="2493416"/>
            <a:ext cx="8363105" cy="11556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17279A-81BB-480B-B423-3197F334AEF1}"/>
              </a:ext>
            </a:extLst>
          </p:cNvPr>
          <p:cNvSpPr/>
          <p:nvPr/>
        </p:nvSpPr>
        <p:spPr>
          <a:xfrm>
            <a:off x="10417569" y="2559032"/>
            <a:ext cx="1634460" cy="462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F0A233-0529-4191-B002-07DEC0432967}"/>
              </a:ext>
            </a:extLst>
          </p:cNvPr>
          <p:cNvSpPr/>
          <p:nvPr/>
        </p:nvSpPr>
        <p:spPr>
          <a:xfrm>
            <a:off x="6848027" y="2790365"/>
            <a:ext cx="1513775" cy="3494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对象 1">
                <a:extLst>
                  <a:ext uri="{FF2B5EF4-FFF2-40B4-BE49-F238E27FC236}">
                    <a16:creationId xmlns:a16="http://schemas.microsoft.com/office/drawing/2014/main" id="{724CF3ED-F1B0-4019-9617-3F33C121C658}"/>
                  </a:ext>
                </a:extLst>
              </p:cNvPr>
              <p:cNvSpPr txBox="1"/>
              <p:nvPr/>
            </p:nvSpPr>
            <p:spPr>
              <a:xfrm>
                <a:off x="3670131" y="3957248"/>
                <a:ext cx="4106991" cy="1155661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对象 1">
                <a:extLst>
                  <a:ext uri="{FF2B5EF4-FFF2-40B4-BE49-F238E27FC236}">
                    <a16:creationId xmlns:a16="http://schemas.microsoft.com/office/drawing/2014/main" id="{724CF3ED-F1B0-4019-9617-3F33C121C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131" y="3957248"/>
                <a:ext cx="4106991" cy="11556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F6F0F-0462-411D-98BB-098E87B0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6BBFF40-6B0B-4AD2-8068-BD1AE1033909}" type="slidenum">
              <a:rPr lang="en-US" smtClean="0"/>
              <a:t>14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276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828">
        <p:fade/>
      </p:transition>
    </mc:Choice>
    <mc:Fallback xmlns="">
      <p:transition spd="med" advTm="638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3" grpId="0" animBg="1"/>
      <p:bldP spid="13" grpId="1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428FABF-1213-4CCD-90F4-C7F83EBABB96}"/>
              </a:ext>
            </a:extLst>
          </p:cNvPr>
          <p:cNvGrpSpPr/>
          <p:nvPr/>
        </p:nvGrpSpPr>
        <p:grpSpPr>
          <a:xfrm>
            <a:off x="-974426" y="5796116"/>
            <a:ext cx="19519312" cy="1061884"/>
            <a:chOff x="-974426" y="5796116"/>
            <a:chExt cx="19519312" cy="1061884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025C423C-C1DD-4F6A-A515-9EB1333EEC3C}"/>
                </a:ext>
              </a:extLst>
            </p:cNvPr>
            <p:cNvSpPr/>
            <p:nvPr/>
          </p:nvSpPr>
          <p:spPr>
            <a:xfrm>
              <a:off x="-974426" y="5796116"/>
              <a:ext cx="9854203" cy="1061884"/>
            </a:xfrm>
            <a:prstGeom prst="parallelogram">
              <a:avLst>
                <a:gd name="adj" fmla="val 45125"/>
              </a:avLst>
            </a:prstGeom>
            <a:solidFill>
              <a:srgbClr val="CCCCCC"/>
            </a:solidFill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dirty="0">
                  <a:solidFill>
                    <a:schemeClr val="tx1"/>
                  </a:solidFill>
                </a:rPr>
                <a:t>  Challenges</a:t>
              </a:r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D386274D-B2AE-42E1-A32C-CD2EB98799FC}"/>
                </a:ext>
              </a:extLst>
            </p:cNvPr>
            <p:cNvSpPr/>
            <p:nvPr/>
          </p:nvSpPr>
          <p:spPr>
            <a:xfrm>
              <a:off x="8690683" y="5796116"/>
              <a:ext cx="9854203" cy="1061884"/>
            </a:xfrm>
            <a:prstGeom prst="parallelogram">
              <a:avLst>
                <a:gd name="adj" fmla="val 4512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4400" dirty="0">
                  <a:solidFill>
                    <a:schemeClr val="tx1"/>
                  </a:solidFill>
                </a:rPr>
                <a:t>  </a:t>
              </a:r>
              <a:r>
                <a:rPr lang="en-US" sz="4400" dirty="0">
                  <a:solidFill>
                    <a:schemeClr val="bg1"/>
                  </a:solidFill>
                </a:rPr>
                <a:t>Solution </a:t>
              </a: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5898E44-2265-4D84-9D42-79FB4BCD0460}"/>
              </a:ext>
            </a:extLst>
          </p:cNvPr>
          <p:cNvSpPr/>
          <p:nvPr/>
        </p:nvSpPr>
        <p:spPr>
          <a:xfrm>
            <a:off x="660693" y="645459"/>
            <a:ext cx="10515600" cy="1358996"/>
          </a:xfrm>
          <a:custGeom>
            <a:avLst/>
            <a:gdLst>
              <a:gd name="connsiteX0" fmla="*/ 0 w 10515600"/>
              <a:gd name="connsiteY0" fmla="*/ 0 h 1358996"/>
              <a:gd name="connsiteX1" fmla="*/ 10515600 w 10515600"/>
              <a:gd name="connsiteY1" fmla="*/ 0 h 1358996"/>
              <a:gd name="connsiteX2" fmla="*/ 10515600 w 10515600"/>
              <a:gd name="connsiteY2" fmla="*/ 1358996 h 1358996"/>
              <a:gd name="connsiteX3" fmla="*/ 0 w 10515600"/>
              <a:gd name="connsiteY3" fmla="*/ 1358996 h 1358996"/>
              <a:gd name="connsiteX4" fmla="*/ 0 w 10515600"/>
              <a:gd name="connsiteY4" fmla="*/ 0 h 135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5600" h="1358996">
                <a:moveTo>
                  <a:pt x="0" y="0"/>
                </a:moveTo>
                <a:lnTo>
                  <a:pt x="10515600" y="0"/>
                </a:lnTo>
                <a:lnTo>
                  <a:pt x="10515600" y="1358996"/>
                </a:lnTo>
                <a:lnTo>
                  <a:pt x="0" y="135899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3830" tIns="163830" rIns="163830" bIns="163830" numCol="1" spcCol="1270" anchor="t" anchorCtr="0">
            <a:noAutofit/>
          </a:bodyPr>
          <a:lstStyle/>
          <a:p>
            <a:pPr lvl="0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300" kern="1200" dirty="0"/>
              <a:t>1. </a:t>
            </a:r>
            <a:r>
              <a:rPr lang="en-US" sz="4300" kern="1200" dirty="0"/>
              <a:t>Influence </a:t>
            </a:r>
            <a:r>
              <a:rPr lang="en-US" altLang="zh-CN" sz="4400" dirty="0"/>
              <a:t>Measurement</a:t>
            </a:r>
            <a:r>
              <a:rPr lang="en-US" sz="4300" kern="1200" dirty="0"/>
              <a:t> is not submodular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8480A72-1CE7-4FE2-B9A9-1BCAC579C599}"/>
              </a:ext>
            </a:extLst>
          </p:cNvPr>
          <p:cNvSpPr/>
          <p:nvPr/>
        </p:nvSpPr>
        <p:spPr>
          <a:xfrm>
            <a:off x="1351350" y="1227723"/>
            <a:ext cx="10724536" cy="1358996"/>
          </a:xfrm>
          <a:custGeom>
            <a:avLst/>
            <a:gdLst>
              <a:gd name="connsiteX0" fmla="*/ 0 w 10515600"/>
              <a:gd name="connsiteY0" fmla="*/ 0 h 1358996"/>
              <a:gd name="connsiteX1" fmla="*/ 10515600 w 10515600"/>
              <a:gd name="connsiteY1" fmla="*/ 0 h 1358996"/>
              <a:gd name="connsiteX2" fmla="*/ 10515600 w 10515600"/>
              <a:gd name="connsiteY2" fmla="*/ 1358996 h 1358996"/>
              <a:gd name="connsiteX3" fmla="*/ 0 w 10515600"/>
              <a:gd name="connsiteY3" fmla="*/ 1358996 h 1358996"/>
              <a:gd name="connsiteX4" fmla="*/ 0 w 10515600"/>
              <a:gd name="connsiteY4" fmla="*/ 0 h 135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5600" h="1358996">
                <a:moveTo>
                  <a:pt x="0" y="0"/>
                </a:moveTo>
                <a:lnTo>
                  <a:pt x="10515600" y="0"/>
                </a:lnTo>
                <a:lnTo>
                  <a:pt x="10515600" y="1358996"/>
                </a:lnTo>
                <a:lnTo>
                  <a:pt x="0" y="135899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3830" tIns="163830" rIns="163830" bIns="163830" numCol="1" spcCol="1270" anchor="t" anchorCtr="0">
            <a:noAutofit/>
          </a:bodyPr>
          <a:lstStyle/>
          <a:p>
            <a:pPr lvl="0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200" kern="1200" dirty="0"/>
              <a:t>- No </a:t>
            </a:r>
            <a:r>
              <a:rPr lang="en-US" altLang="zh-CN" sz="3200" dirty="0"/>
              <a:t>approximation ratio for a </a:t>
            </a:r>
            <a:r>
              <a:rPr lang="en-US" sz="3200" kern="1200" dirty="0"/>
              <a:t>greedy-based algorithm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B128FB-020F-4895-BB70-13335412021F}"/>
              </a:ext>
            </a:extLst>
          </p:cNvPr>
          <p:cNvSpPr/>
          <p:nvPr/>
        </p:nvSpPr>
        <p:spPr>
          <a:xfrm>
            <a:off x="660692" y="3363452"/>
            <a:ext cx="11404003" cy="1358996"/>
          </a:xfrm>
          <a:custGeom>
            <a:avLst/>
            <a:gdLst>
              <a:gd name="connsiteX0" fmla="*/ 0 w 10515600"/>
              <a:gd name="connsiteY0" fmla="*/ 0 h 1358996"/>
              <a:gd name="connsiteX1" fmla="*/ 10515600 w 10515600"/>
              <a:gd name="connsiteY1" fmla="*/ 0 h 1358996"/>
              <a:gd name="connsiteX2" fmla="*/ 10515600 w 10515600"/>
              <a:gd name="connsiteY2" fmla="*/ 1358996 h 1358996"/>
              <a:gd name="connsiteX3" fmla="*/ 0 w 10515600"/>
              <a:gd name="connsiteY3" fmla="*/ 1358996 h 1358996"/>
              <a:gd name="connsiteX4" fmla="*/ 0 w 10515600"/>
              <a:gd name="connsiteY4" fmla="*/ 0 h 135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5600" h="1358996">
                <a:moveTo>
                  <a:pt x="0" y="0"/>
                </a:moveTo>
                <a:lnTo>
                  <a:pt x="10515600" y="0"/>
                </a:lnTo>
                <a:lnTo>
                  <a:pt x="10515600" y="1358996"/>
                </a:lnTo>
                <a:lnTo>
                  <a:pt x="0" y="135899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3830" tIns="163830" rIns="163830" bIns="163830" numCol="1" spcCol="1270" anchor="t" anchorCtr="0">
            <a:noAutofit/>
          </a:bodyPr>
          <a:lstStyle/>
          <a:p>
            <a:pPr lvl="0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000" kern="1200" dirty="0"/>
              <a:t>2. </a:t>
            </a:r>
            <a:r>
              <a:rPr lang="en-US" sz="4000" dirty="0"/>
              <a:t>NP-hard to approximate within any constant factor</a:t>
            </a:r>
            <a:endParaRPr lang="en-US" sz="4000" kern="1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B9E6CF-3F85-4605-A48B-11DB10CA4479}"/>
              </a:ext>
            </a:extLst>
          </p:cNvPr>
          <p:cNvCxnSpPr/>
          <p:nvPr/>
        </p:nvCxnSpPr>
        <p:spPr>
          <a:xfrm>
            <a:off x="838200" y="2005901"/>
            <a:ext cx="10515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4AA49F2-8DEF-4F8B-9D6C-60B319B16768}"/>
              </a:ext>
            </a:extLst>
          </p:cNvPr>
          <p:cNvSpPr txBox="1"/>
          <p:nvPr/>
        </p:nvSpPr>
        <p:spPr>
          <a:xfrm>
            <a:off x="1351350" y="2015795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</a:rPr>
              <a:t>Upper-bound Estimation (submodular)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9A01D5-9E4F-46B5-8289-07D45319E4EA}"/>
              </a:ext>
            </a:extLst>
          </p:cNvPr>
          <p:cNvCxnSpPr/>
          <p:nvPr/>
        </p:nvCxnSpPr>
        <p:spPr>
          <a:xfrm>
            <a:off x="849084" y="4174806"/>
            <a:ext cx="105156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DB0D26C-D876-4494-A734-DEE75E2779CE}"/>
              </a:ext>
            </a:extLst>
          </p:cNvPr>
          <p:cNvSpPr txBox="1"/>
          <p:nvPr/>
        </p:nvSpPr>
        <p:spPr>
          <a:xfrm>
            <a:off x="1351350" y="4193804"/>
            <a:ext cx="105156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</a:rPr>
              <a:t>Branch-and-Bound</a:t>
            </a:r>
            <a:r>
              <a:rPr lang="en-US" sz="4300" dirty="0">
                <a:solidFill>
                  <a:srgbClr val="00B0F0"/>
                </a:solidFill>
              </a:rPr>
              <a:t> Framework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B67A75-81A9-42E7-9007-72BA5C24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15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622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083">
        <p:fade/>
      </p:transition>
    </mc:Choice>
    <mc:Fallback xmlns="">
      <p:transition spd="med" advTm="550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6 L -0.47174 -3.7037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5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5">
            <a:extLst>
              <a:ext uri="{FF2B5EF4-FFF2-40B4-BE49-F238E27FC236}">
                <a16:creationId xmlns:a16="http://schemas.microsoft.com/office/drawing/2014/main" id="{CD89B1FB-29CA-4D47-9338-1CC612895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417" y="2194380"/>
            <a:ext cx="4947921" cy="4099835"/>
          </a:xfrm>
          <a:prstGeom prst="rect">
            <a:avLst/>
          </a:prstGeom>
        </p:spPr>
      </p:pic>
      <p:pic>
        <p:nvPicPr>
          <p:cNvPr id="4" name="图片 8">
            <a:extLst>
              <a:ext uri="{FF2B5EF4-FFF2-40B4-BE49-F238E27FC236}">
                <a16:creationId xmlns:a16="http://schemas.microsoft.com/office/drawing/2014/main" id="{DEE09AEB-285F-4EF3-AEAF-3E44AC5DE4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680" y="1837369"/>
            <a:ext cx="5313269" cy="4147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C43DC6-0EEE-46AE-B4FB-89CAB0E4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Upper-bound Estimation</a:t>
            </a:r>
          </a:p>
        </p:txBody>
      </p:sp>
      <p:sp>
        <p:nvSpPr>
          <p:cNvPr id="6" name="标注: 下箭头 6">
            <a:extLst>
              <a:ext uri="{FF2B5EF4-FFF2-40B4-BE49-F238E27FC236}">
                <a16:creationId xmlns:a16="http://schemas.microsoft.com/office/drawing/2014/main" id="{C9208677-752C-46A2-A689-7550DE00363A}"/>
              </a:ext>
            </a:extLst>
          </p:cNvPr>
          <p:cNvSpPr/>
          <p:nvPr/>
        </p:nvSpPr>
        <p:spPr>
          <a:xfrm>
            <a:off x="4467937" y="2617882"/>
            <a:ext cx="1299175" cy="1236108"/>
          </a:xfrm>
          <a:prstGeom prst="downArrowCallout">
            <a:avLst>
              <a:gd name="adj1" fmla="val 17294"/>
              <a:gd name="adj2" fmla="val 16524"/>
              <a:gd name="adj3" fmla="val 25000"/>
              <a:gd name="adj4" fmla="val 6497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Upper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Bound</a:t>
            </a: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DE158CCF-1A5F-4A12-A56E-F4EED9103844}"/>
              </a:ext>
            </a:extLst>
          </p:cNvPr>
          <p:cNvSpPr txBox="1"/>
          <p:nvPr/>
        </p:nvSpPr>
        <p:spPr>
          <a:xfrm>
            <a:off x="4227082" y="6160444"/>
            <a:ext cx="3440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Impression Times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:a16="http://schemas.microsoft.com/office/drawing/2014/main" id="{5E787705-26FE-4AC4-8727-F9995AF6C419}"/>
              </a:ext>
            </a:extLst>
          </p:cNvPr>
          <p:cNvSpPr txBox="1"/>
          <p:nvPr/>
        </p:nvSpPr>
        <p:spPr>
          <a:xfrm rot="16200000">
            <a:off x="2126910" y="3337195"/>
            <a:ext cx="1900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Influence</a:t>
            </a:r>
          </a:p>
        </p:txBody>
      </p:sp>
      <p:sp>
        <p:nvSpPr>
          <p:cNvPr id="9" name="标注: 左箭头 7">
            <a:extLst>
              <a:ext uri="{FF2B5EF4-FFF2-40B4-BE49-F238E27FC236}">
                <a16:creationId xmlns:a16="http://schemas.microsoft.com/office/drawing/2014/main" id="{83FBF1A3-3D89-41A7-83BA-2CA186016CE2}"/>
              </a:ext>
            </a:extLst>
          </p:cNvPr>
          <p:cNvSpPr/>
          <p:nvPr/>
        </p:nvSpPr>
        <p:spPr>
          <a:xfrm>
            <a:off x="6257391" y="3878252"/>
            <a:ext cx="1911219" cy="892705"/>
          </a:xfrm>
          <a:prstGeom prst="left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Lower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Bound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3E330D-375E-45D3-A279-4C50D0971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16</a:t>
            </a:fld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4169BD6-0E95-4E14-8950-9CA9BFE9E01F}"/>
              </a:ext>
            </a:extLst>
          </p:cNvPr>
          <p:cNvSpPr/>
          <p:nvPr/>
        </p:nvSpPr>
        <p:spPr>
          <a:xfrm>
            <a:off x="6109170" y="5610225"/>
            <a:ext cx="634529" cy="6903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09E6E1-5C07-49F9-8006-13408431892A}"/>
              </a:ext>
            </a:extLst>
          </p:cNvPr>
          <p:cNvCxnSpPr>
            <a:cxnSpLocks/>
          </p:cNvCxnSpPr>
          <p:nvPr/>
        </p:nvCxnSpPr>
        <p:spPr>
          <a:xfrm>
            <a:off x="6257391" y="2290618"/>
            <a:ext cx="198827" cy="57265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397CC7-4724-4D37-9B70-90ABCE329EFC}"/>
              </a:ext>
            </a:extLst>
          </p:cNvPr>
          <p:cNvSpPr txBox="1"/>
          <p:nvPr/>
        </p:nvSpPr>
        <p:spPr>
          <a:xfrm>
            <a:off x="5457464" y="1939211"/>
            <a:ext cx="146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Tangent Point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321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659">
        <p:fade/>
      </p:transition>
    </mc:Choice>
    <mc:Fallback xmlns="">
      <p:transition spd="med" advTm="536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0" grpId="1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5">
            <a:extLst>
              <a:ext uri="{FF2B5EF4-FFF2-40B4-BE49-F238E27FC236}">
                <a16:creationId xmlns:a16="http://schemas.microsoft.com/office/drawing/2014/main" id="{CD89B1FB-29CA-4D47-9338-1CC612895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75" y="2194380"/>
            <a:ext cx="4947921" cy="40998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C43DC6-0EEE-46AE-B4FB-89CAB0E4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Upper-bound Estimation</a:t>
            </a:r>
          </a:p>
        </p:txBody>
      </p:sp>
      <p:sp>
        <p:nvSpPr>
          <p:cNvPr id="6" name="标注: 下箭头 6">
            <a:extLst>
              <a:ext uri="{FF2B5EF4-FFF2-40B4-BE49-F238E27FC236}">
                <a16:creationId xmlns:a16="http://schemas.microsoft.com/office/drawing/2014/main" id="{C9208677-752C-46A2-A689-7550DE00363A}"/>
              </a:ext>
            </a:extLst>
          </p:cNvPr>
          <p:cNvSpPr/>
          <p:nvPr/>
        </p:nvSpPr>
        <p:spPr>
          <a:xfrm>
            <a:off x="2443195" y="2617882"/>
            <a:ext cx="1299175" cy="1236108"/>
          </a:xfrm>
          <a:prstGeom prst="downArrowCallout">
            <a:avLst>
              <a:gd name="adj1" fmla="val 17294"/>
              <a:gd name="adj2" fmla="val 16524"/>
              <a:gd name="adj3" fmla="val 25000"/>
              <a:gd name="adj4" fmla="val 6497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Upper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Bound</a:t>
            </a: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DE158CCF-1A5F-4A12-A56E-F4EED9103844}"/>
              </a:ext>
            </a:extLst>
          </p:cNvPr>
          <p:cNvSpPr txBox="1"/>
          <p:nvPr/>
        </p:nvSpPr>
        <p:spPr>
          <a:xfrm>
            <a:off x="2202340" y="6160444"/>
            <a:ext cx="3440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Impression Times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:a16="http://schemas.microsoft.com/office/drawing/2014/main" id="{5E787705-26FE-4AC4-8727-F9995AF6C419}"/>
              </a:ext>
            </a:extLst>
          </p:cNvPr>
          <p:cNvSpPr txBox="1"/>
          <p:nvPr/>
        </p:nvSpPr>
        <p:spPr>
          <a:xfrm rot="16200000">
            <a:off x="102168" y="3337195"/>
            <a:ext cx="1900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Influence</a:t>
            </a:r>
          </a:p>
        </p:txBody>
      </p:sp>
      <p:sp>
        <p:nvSpPr>
          <p:cNvPr id="9" name="标注: 左箭头 7">
            <a:extLst>
              <a:ext uri="{FF2B5EF4-FFF2-40B4-BE49-F238E27FC236}">
                <a16:creationId xmlns:a16="http://schemas.microsoft.com/office/drawing/2014/main" id="{83FBF1A3-3D89-41A7-83BA-2CA186016CE2}"/>
              </a:ext>
            </a:extLst>
          </p:cNvPr>
          <p:cNvSpPr/>
          <p:nvPr/>
        </p:nvSpPr>
        <p:spPr>
          <a:xfrm>
            <a:off x="4232649" y="3878252"/>
            <a:ext cx="1911219" cy="892705"/>
          </a:xfrm>
          <a:prstGeom prst="left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Lower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Bound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B5F69-F19A-420E-A876-461315615A81}"/>
              </a:ext>
            </a:extLst>
          </p:cNvPr>
          <p:cNvSpPr/>
          <p:nvPr/>
        </p:nvSpPr>
        <p:spPr>
          <a:xfrm>
            <a:off x="8229662" y="2141458"/>
            <a:ext cx="435429" cy="34943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FE0DEB-6DDF-4C0F-B7AC-11CF10E20FB9}"/>
              </a:ext>
            </a:extLst>
          </p:cNvPr>
          <p:cNvSpPr/>
          <p:nvPr/>
        </p:nvSpPr>
        <p:spPr>
          <a:xfrm>
            <a:off x="8701009" y="3559631"/>
            <a:ext cx="435429" cy="20761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0C6500-5501-411C-B66D-FBCB5F7D1D02}"/>
              </a:ext>
            </a:extLst>
          </p:cNvPr>
          <p:cNvCxnSpPr>
            <a:cxnSpLocks/>
          </p:cNvCxnSpPr>
          <p:nvPr/>
        </p:nvCxnSpPr>
        <p:spPr>
          <a:xfrm flipV="1">
            <a:off x="7575092" y="1483491"/>
            <a:ext cx="0" cy="41522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E3E2B9-5C02-440C-9A63-4E7703D19E05}"/>
              </a:ext>
            </a:extLst>
          </p:cNvPr>
          <p:cNvCxnSpPr>
            <a:cxnSpLocks/>
          </p:cNvCxnSpPr>
          <p:nvPr/>
        </p:nvCxnSpPr>
        <p:spPr>
          <a:xfrm>
            <a:off x="7575092" y="5635773"/>
            <a:ext cx="433387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7F9EB5B-0895-4A66-B8EA-D46165A50D80}"/>
              </a:ext>
            </a:extLst>
          </p:cNvPr>
          <p:cNvSpPr txBox="1"/>
          <p:nvPr/>
        </p:nvSpPr>
        <p:spPr>
          <a:xfrm rot="16200000">
            <a:off x="5752354" y="3488607"/>
            <a:ext cx="2876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Influence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C043DB-E2FE-43AB-8425-D5B204ACE006}"/>
              </a:ext>
            </a:extLst>
          </p:cNvPr>
          <p:cNvSpPr txBox="1"/>
          <p:nvPr/>
        </p:nvSpPr>
        <p:spPr>
          <a:xfrm>
            <a:off x="8043806" y="5756229"/>
            <a:ext cx="1403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Strategy 1</a:t>
            </a:r>
          </a:p>
        </p:txBody>
      </p:sp>
      <p:sp>
        <p:nvSpPr>
          <p:cNvPr id="26" name="标注: 下箭头 6">
            <a:extLst>
              <a:ext uri="{FF2B5EF4-FFF2-40B4-BE49-F238E27FC236}">
                <a16:creationId xmlns:a16="http://schemas.microsoft.com/office/drawing/2014/main" id="{AF422B87-4D33-4CBA-A0FE-D57DEB0752F4}"/>
              </a:ext>
            </a:extLst>
          </p:cNvPr>
          <p:cNvSpPr/>
          <p:nvPr/>
        </p:nvSpPr>
        <p:spPr>
          <a:xfrm>
            <a:off x="7797788" y="784895"/>
            <a:ext cx="1299175" cy="1236108"/>
          </a:xfrm>
          <a:prstGeom prst="downArrowCallout">
            <a:avLst>
              <a:gd name="adj1" fmla="val 17294"/>
              <a:gd name="adj2" fmla="val 16524"/>
              <a:gd name="adj3" fmla="val 25000"/>
              <a:gd name="adj4" fmla="val 6497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Upper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Bound</a:t>
            </a:r>
          </a:p>
        </p:txBody>
      </p:sp>
      <p:sp>
        <p:nvSpPr>
          <p:cNvPr id="28" name="标注: 左箭头 7">
            <a:extLst>
              <a:ext uri="{FF2B5EF4-FFF2-40B4-BE49-F238E27FC236}">
                <a16:creationId xmlns:a16="http://schemas.microsoft.com/office/drawing/2014/main" id="{DB1D79B8-8857-4D68-B1AF-C17AE80A1F29}"/>
              </a:ext>
            </a:extLst>
          </p:cNvPr>
          <p:cNvSpPr/>
          <p:nvPr/>
        </p:nvSpPr>
        <p:spPr>
          <a:xfrm>
            <a:off x="9253693" y="3888615"/>
            <a:ext cx="1225570" cy="892705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065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Lower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Bound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472E1-E485-4F82-B6CB-82BFBE1C0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959">
        <p159:morph option="byObject"/>
      </p:transition>
    </mc:Choice>
    <mc:Fallback xmlns="">
      <p:transition spd="slow" advTm="59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FE0DEB-6DDF-4C0F-B7AC-11CF10E20FB9}"/>
              </a:ext>
            </a:extLst>
          </p:cNvPr>
          <p:cNvSpPr/>
          <p:nvPr/>
        </p:nvSpPr>
        <p:spPr>
          <a:xfrm>
            <a:off x="8701009" y="5219010"/>
            <a:ext cx="435429" cy="4167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B5F69-F19A-420E-A876-461315615A81}"/>
              </a:ext>
            </a:extLst>
          </p:cNvPr>
          <p:cNvSpPr/>
          <p:nvPr/>
        </p:nvSpPr>
        <p:spPr>
          <a:xfrm>
            <a:off x="8229662" y="5219011"/>
            <a:ext cx="435429" cy="416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B504B16-E54B-40A8-8AAF-5A3CB48E8BB5}"/>
              </a:ext>
            </a:extLst>
          </p:cNvPr>
          <p:cNvSpPr/>
          <p:nvPr/>
        </p:nvSpPr>
        <p:spPr>
          <a:xfrm>
            <a:off x="8230097" y="2320330"/>
            <a:ext cx="435429" cy="329279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5">
            <a:extLst>
              <a:ext uri="{FF2B5EF4-FFF2-40B4-BE49-F238E27FC236}">
                <a16:creationId xmlns:a16="http://schemas.microsoft.com/office/drawing/2014/main" id="{CD89B1FB-29CA-4D47-9338-1CC612895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75" y="2194380"/>
            <a:ext cx="4947921" cy="40998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C43DC6-0EEE-46AE-B4FB-89CAB0E4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Upper-bound Estimation</a:t>
            </a: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DE158CCF-1A5F-4A12-A56E-F4EED9103844}"/>
              </a:ext>
            </a:extLst>
          </p:cNvPr>
          <p:cNvSpPr txBox="1"/>
          <p:nvPr/>
        </p:nvSpPr>
        <p:spPr>
          <a:xfrm>
            <a:off x="2202340" y="6160444"/>
            <a:ext cx="3440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Impression Times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:a16="http://schemas.microsoft.com/office/drawing/2014/main" id="{5E787705-26FE-4AC4-8727-F9995AF6C419}"/>
              </a:ext>
            </a:extLst>
          </p:cNvPr>
          <p:cNvSpPr txBox="1"/>
          <p:nvPr/>
        </p:nvSpPr>
        <p:spPr>
          <a:xfrm rot="16200000">
            <a:off x="102168" y="3337195"/>
            <a:ext cx="1900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Influence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0C6500-5501-411C-B66D-FBCB5F7D1D02}"/>
              </a:ext>
            </a:extLst>
          </p:cNvPr>
          <p:cNvCxnSpPr>
            <a:cxnSpLocks/>
          </p:cNvCxnSpPr>
          <p:nvPr/>
        </p:nvCxnSpPr>
        <p:spPr>
          <a:xfrm flipV="1">
            <a:off x="7575092" y="1483491"/>
            <a:ext cx="0" cy="41522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E3E2B9-5C02-440C-9A63-4E7703D19E05}"/>
              </a:ext>
            </a:extLst>
          </p:cNvPr>
          <p:cNvCxnSpPr>
            <a:cxnSpLocks/>
          </p:cNvCxnSpPr>
          <p:nvPr/>
        </p:nvCxnSpPr>
        <p:spPr>
          <a:xfrm>
            <a:off x="7575092" y="5635773"/>
            <a:ext cx="433387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7F9EB5B-0895-4A66-B8EA-D46165A50D80}"/>
              </a:ext>
            </a:extLst>
          </p:cNvPr>
          <p:cNvSpPr txBox="1"/>
          <p:nvPr/>
        </p:nvSpPr>
        <p:spPr>
          <a:xfrm rot="16200000">
            <a:off x="5752354" y="3488607"/>
            <a:ext cx="2876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Influence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C043DB-E2FE-43AB-8425-D5B204ACE006}"/>
              </a:ext>
            </a:extLst>
          </p:cNvPr>
          <p:cNvSpPr txBox="1"/>
          <p:nvPr/>
        </p:nvSpPr>
        <p:spPr>
          <a:xfrm>
            <a:off x="8043806" y="5756229"/>
            <a:ext cx="1403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Strategy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1C7CF5-018E-45EF-875D-E2CE5004E25F}"/>
              </a:ext>
            </a:extLst>
          </p:cNvPr>
          <p:cNvCxnSpPr>
            <a:cxnSpLocks/>
          </p:cNvCxnSpPr>
          <p:nvPr/>
        </p:nvCxnSpPr>
        <p:spPr>
          <a:xfrm flipV="1">
            <a:off x="2292263" y="2141457"/>
            <a:ext cx="0" cy="349431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54E64B9-882C-4763-91BA-C3F6C908BEA2}"/>
              </a:ext>
            </a:extLst>
          </p:cNvPr>
          <p:cNvSpPr/>
          <p:nvPr/>
        </p:nvSpPr>
        <p:spPr>
          <a:xfrm>
            <a:off x="8217074" y="2758440"/>
            <a:ext cx="460543" cy="246057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3AE6E2-77EA-49F1-A18C-C2F227DA9D69}"/>
              </a:ext>
            </a:extLst>
          </p:cNvPr>
          <p:cNvSpPr/>
          <p:nvPr/>
        </p:nvSpPr>
        <p:spPr>
          <a:xfrm>
            <a:off x="8708394" y="2320330"/>
            <a:ext cx="435429" cy="32927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47FB7F-987C-4A5C-A43E-F0A353356EAC}"/>
              </a:ext>
            </a:extLst>
          </p:cNvPr>
          <p:cNvSpPr/>
          <p:nvPr/>
        </p:nvSpPr>
        <p:spPr>
          <a:xfrm>
            <a:off x="8708394" y="4882688"/>
            <a:ext cx="462437" cy="338371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AB8C92-1DEA-4869-83BD-3D3EC6615CA7}"/>
              </a:ext>
            </a:extLst>
          </p:cNvPr>
          <p:cNvSpPr/>
          <p:nvPr/>
        </p:nvSpPr>
        <p:spPr>
          <a:xfrm>
            <a:off x="8708394" y="4269609"/>
            <a:ext cx="462438" cy="608981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7B5E29-2CB8-44C6-ADAF-D77B63F1E0BE}"/>
              </a:ext>
            </a:extLst>
          </p:cNvPr>
          <p:cNvSpPr/>
          <p:nvPr/>
        </p:nvSpPr>
        <p:spPr>
          <a:xfrm>
            <a:off x="8690640" y="2758440"/>
            <a:ext cx="460543" cy="149984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3F04CB7-2EAC-42D9-99ED-1FF5E07BC5D1}"/>
              </a:ext>
            </a:extLst>
          </p:cNvPr>
          <p:cNvSpPr/>
          <p:nvPr/>
        </p:nvSpPr>
        <p:spPr>
          <a:xfrm>
            <a:off x="8226417" y="2316231"/>
            <a:ext cx="460543" cy="43088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37ECFA6-1EC9-4338-A740-9FDB91E15FCA}"/>
              </a:ext>
            </a:extLst>
          </p:cNvPr>
          <p:cNvSpPr/>
          <p:nvPr/>
        </p:nvSpPr>
        <p:spPr>
          <a:xfrm>
            <a:off x="8683280" y="2312133"/>
            <a:ext cx="460543" cy="442209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F308B-5FD4-4789-B874-36F4A7E4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18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4824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63222">
        <p159:morph option="byObject"/>
      </p:transition>
    </mc:Choice>
    <mc:Fallback xmlns="">
      <p:transition spd="slow" advTm="632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85185E-6 L 0.17578 1.85185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8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3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578 1.85185E-6 L 0.27474 0.0009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8" y="4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27" grpId="0" animBg="1"/>
      <p:bldP spid="29" grpId="0" animBg="1"/>
      <p:bldP spid="29" grpId="1" animBg="1"/>
      <p:bldP spid="31" grpId="0" animBg="1"/>
      <p:bldP spid="30" grpId="0" animBg="1"/>
      <p:bldP spid="30" grpId="1" animBg="1"/>
      <p:bldP spid="32" grpId="0" animBg="1"/>
      <p:bldP spid="32" grpId="1" animBg="1"/>
      <p:bldP spid="33" grpId="0" animBg="1"/>
      <p:bldP spid="33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5">
            <a:extLst>
              <a:ext uri="{FF2B5EF4-FFF2-40B4-BE49-F238E27FC236}">
                <a16:creationId xmlns:a16="http://schemas.microsoft.com/office/drawing/2014/main" id="{CD89B1FB-29CA-4D47-9338-1CC612895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75" y="2194380"/>
            <a:ext cx="4947921" cy="40998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C43DC6-0EEE-46AE-B4FB-89CAB0E4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Upper-bound Estimation</a:t>
            </a: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DE158CCF-1A5F-4A12-A56E-F4EED9103844}"/>
              </a:ext>
            </a:extLst>
          </p:cNvPr>
          <p:cNvSpPr txBox="1"/>
          <p:nvPr/>
        </p:nvSpPr>
        <p:spPr>
          <a:xfrm>
            <a:off x="2202340" y="6160444"/>
            <a:ext cx="3440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Impression Times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:a16="http://schemas.microsoft.com/office/drawing/2014/main" id="{5E787705-26FE-4AC4-8727-F9995AF6C419}"/>
              </a:ext>
            </a:extLst>
          </p:cNvPr>
          <p:cNvSpPr txBox="1"/>
          <p:nvPr/>
        </p:nvSpPr>
        <p:spPr>
          <a:xfrm rot="16200000">
            <a:off x="102168" y="3337195"/>
            <a:ext cx="1900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Influence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B5F69-F19A-420E-A876-461315615A81}"/>
              </a:ext>
            </a:extLst>
          </p:cNvPr>
          <p:cNvSpPr/>
          <p:nvPr/>
        </p:nvSpPr>
        <p:spPr>
          <a:xfrm>
            <a:off x="8447376" y="2141458"/>
            <a:ext cx="435429" cy="34943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FE0DEB-6DDF-4C0F-B7AC-11CF10E20FB9}"/>
              </a:ext>
            </a:extLst>
          </p:cNvPr>
          <p:cNvSpPr/>
          <p:nvPr/>
        </p:nvSpPr>
        <p:spPr>
          <a:xfrm>
            <a:off x="8447376" y="3559632"/>
            <a:ext cx="435429" cy="20761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0C6500-5501-411C-B66D-FBCB5F7D1D02}"/>
              </a:ext>
            </a:extLst>
          </p:cNvPr>
          <p:cNvCxnSpPr>
            <a:cxnSpLocks/>
          </p:cNvCxnSpPr>
          <p:nvPr/>
        </p:nvCxnSpPr>
        <p:spPr>
          <a:xfrm flipV="1">
            <a:off x="7575092" y="1483491"/>
            <a:ext cx="0" cy="41522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E3E2B9-5C02-440C-9A63-4E7703D19E05}"/>
              </a:ext>
            </a:extLst>
          </p:cNvPr>
          <p:cNvCxnSpPr>
            <a:cxnSpLocks/>
          </p:cNvCxnSpPr>
          <p:nvPr/>
        </p:nvCxnSpPr>
        <p:spPr>
          <a:xfrm>
            <a:off x="7575092" y="5635773"/>
            <a:ext cx="433387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7F9EB5B-0895-4A66-B8EA-D46165A50D80}"/>
              </a:ext>
            </a:extLst>
          </p:cNvPr>
          <p:cNvSpPr txBox="1"/>
          <p:nvPr/>
        </p:nvSpPr>
        <p:spPr>
          <a:xfrm rot="16200000">
            <a:off x="5752354" y="3488607"/>
            <a:ext cx="2876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Influence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C043DB-E2FE-43AB-8425-D5B204ACE006}"/>
              </a:ext>
            </a:extLst>
          </p:cNvPr>
          <p:cNvSpPr txBox="1"/>
          <p:nvPr/>
        </p:nvSpPr>
        <p:spPr>
          <a:xfrm>
            <a:off x="8043806" y="5756229"/>
            <a:ext cx="1403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Strategy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A17D86-A613-4410-9FF5-187083B9977B}"/>
              </a:ext>
            </a:extLst>
          </p:cNvPr>
          <p:cNvSpPr/>
          <p:nvPr/>
        </p:nvSpPr>
        <p:spPr>
          <a:xfrm>
            <a:off x="8452635" y="2131094"/>
            <a:ext cx="435429" cy="34943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431F26-B837-43F8-B1A7-6F7B5379D8F2}"/>
              </a:ext>
            </a:extLst>
          </p:cNvPr>
          <p:cNvSpPr/>
          <p:nvPr/>
        </p:nvSpPr>
        <p:spPr>
          <a:xfrm>
            <a:off x="8452635" y="3549268"/>
            <a:ext cx="435429" cy="20761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E7D5F0-5454-4C66-A4CC-63C73E05B24C}"/>
              </a:ext>
            </a:extLst>
          </p:cNvPr>
          <p:cNvSpPr txBox="1"/>
          <p:nvPr/>
        </p:nvSpPr>
        <p:spPr>
          <a:xfrm>
            <a:off x="8049065" y="5745865"/>
            <a:ext cx="1403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Strategy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E25FA-6E75-4E0C-9C3D-BA72F2EB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19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8269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6777">
        <p159:morph option="byObject"/>
      </p:transition>
    </mc:Choice>
    <mc:Fallback xmlns="">
      <p:transition spd="slow" advClick="0" advTm="167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15495 7.40741E-7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47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48148E-6 L 0.15495 -1.48148E-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47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0.14831 1.85185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/>
      <p:bldP spid="2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782CDA02-24F4-4EE2-B8C9-E8DCF7EEB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7897" y="-2373553"/>
            <a:ext cx="17127794" cy="11547050"/>
          </a:xfrm>
          <a:prstGeom prst="rect">
            <a:avLst/>
          </a:prstGeom>
        </p:spPr>
      </p:pic>
      <p:sp>
        <p:nvSpPr>
          <p:cNvPr id="13" name="Flowchart: Manual Operation 12">
            <a:extLst>
              <a:ext uri="{FF2B5EF4-FFF2-40B4-BE49-F238E27FC236}">
                <a16:creationId xmlns:a16="http://schemas.microsoft.com/office/drawing/2014/main" id="{ECECF1E4-EBF1-4570-9090-53A8F2BA6BF2}"/>
              </a:ext>
            </a:extLst>
          </p:cNvPr>
          <p:cNvSpPr/>
          <p:nvPr/>
        </p:nvSpPr>
        <p:spPr>
          <a:xfrm rot="10800000">
            <a:off x="-7972763" y="-808733"/>
            <a:ext cx="8124825" cy="9505057"/>
          </a:xfrm>
          <a:prstGeom prst="flowChartManualOperation">
            <a:avLst/>
          </a:prstGeom>
          <a:solidFill>
            <a:srgbClr val="77BADB"/>
          </a:solidFill>
          <a:ln w="127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DDA94-07B5-493F-8B75-FAC74FA23C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91" y="524508"/>
            <a:ext cx="1944113" cy="2030518"/>
          </a:xfrm>
          <a:prstGeom prst="ellipse">
            <a:avLst/>
          </a:prstGeom>
          <a:noFill/>
          <a:ln w="63500" cap="rnd">
            <a:solidFill>
              <a:schemeClr val="accent1">
                <a:lumMod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550BB-02C1-4D75-A708-DB04AF3EB86A}"/>
              </a:ext>
            </a:extLst>
          </p:cNvPr>
          <p:cNvSpPr txBox="1"/>
          <p:nvPr/>
        </p:nvSpPr>
        <p:spPr>
          <a:xfrm>
            <a:off x="336077" y="2568714"/>
            <a:ext cx="3058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$30 Billion</a:t>
            </a:r>
            <a:endParaRPr lang="en-AU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1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618845-E28D-4499-A659-F7FE8054D3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7" y="3927712"/>
            <a:ext cx="3122602" cy="1948023"/>
          </a:xfrm>
          <a:prstGeom prst="ellipse">
            <a:avLst/>
          </a:prstGeom>
          <a:ln w="63500" cap="rnd">
            <a:solidFill>
              <a:schemeClr val="accent1">
                <a:lumMod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5C62E7-C923-4315-ABD7-306E4DF5F519}"/>
              </a:ext>
            </a:extLst>
          </p:cNvPr>
          <p:cNvSpPr txBox="1"/>
          <p:nvPr/>
        </p:nvSpPr>
        <p:spPr>
          <a:xfrm>
            <a:off x="544828" y="6065615"/>
            <a:ext cx="270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AU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C3419E-5412-40A0-B33F-6B57627E9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966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823">
        <p:fade/>
      </p:transition>
    </mc:Choice>
    <mc:Fallback xmlns="">
      <p:transition spd="med" advTm="118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6000" fill="hold"/>
                                        <p:tgtEl>
                                          <p:spTgt spid="8"/>
                                        </p:tgtEl>
                                      </p:cBhvr>
                                      <p:by x="72000" y="72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0 L 0.3483 -0.00231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22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5">
            <a:extLst>
              <a:ext uri="{FF2B5EF4-FFF2-40B4-BE49-F238E27FC236}">
                <a16:creationId xmlns:a16="http://schemas.microsoft.com/office/drawing/2014/main" id="{CD89B1FB-29CA-4D47-9338-1CC612895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75" y="2194380"/>
            <a:ext cx="4947921" cy="40998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C43DC6-0EEE-46AE-B4FB-89CAB0E4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Upper-bound Estimation</a:t>
            </a:r>
          </a:p>
        </p:txBody>
      </p:sp>
      <p:sp>
        <p:nvSpPr>
          <p:cNvPr id="7" name="文本框 9">
            <a:extLst>
              <a:ext uri="{FF2B5EF4-FFF2-40B4-BE49-F238E27FC236}">
                <a16:creationId xmlns:a16="http://schemas.microsoft.com/office/drawing/2014/main" id="{DE158CCF-1A5F-4A12-A56E-F4EED9103844}"/>
              </a:ext>
            </a:extLst>
          </p:cNvPr>
          <p:cNvSpPr txBox="1"/>
          <p:nvPr/>
        </p:nvSpPr>
        <p:spPr>
          <a:xfrm>
            <a:off x="2202340" y="6160444"/>
            <a:ext cx="3440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Impression Times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:a16="http://schemas.microsoft.com/office/drawing/2014/main" id="{5E787705-26FE-4AC4-8727-F9995AF6C419}"/>
              </a:ext>
            </a:extLst>
          </p:cNvPr>
          <p:cNvSpPr txBox="1"/>
          <p:nvPr/>
        </p:nvSpPr>
        <p:spPr>
          <a:xfrm rot="16200000">
            <a:off x="102168" y="3337195"/>
            <a:ext cx="1900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Influence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B5F69-F19A-420E-A876-461315615A81}"/>
              </a:ext>
            </a:extLst>
          </p:cNvPr>
          <p:cNvSpPr/>
          <p:nvPr/>
        </p:nvSpPr>
        <p:spPr>
          <a:xfrm>
            <a:off x="8447376" y="2141458"/>
            <a:ext cx="435429" cy="34943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FE0DEB-6DDF-4C0F-B7AC-11CF10E20FB9}"/>
              </a:ext>
            </a:extLst>
          </p:cNvPr>
          <p:cNvSpPr/>
          <p:nvPr/>
        </p:nvSpPr>
        <p:spPr>
          <a:xfrm>
            <a:off x="8447376" y="3559632"/>
            <a:ext cx="435429" cy="20761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0C6500-5501-411C-B66D-FBCB5F7D1D02}"/>
              </a:ext>
            </a:extLst>
          </p:cNvPr>
          <p:cNvCxnSpPr>
            <a:cxnSpLocks/>
          </p:cNvCxnSpPr>
          <p:nvPr/>
        </p:nvCxnSpPr>
        <p:spPr>
          <a:xfrm flipV="1">
            <a:off x="7575092" y="1483491"/>
            <a:ext cx="0" cy="41522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E3E2B9-5C02-440C-9A63-4E7703D19E05}"/>
              </a:ext>
            </a:extLst>
          </p:cNvPr>
          <p:cNvCxnSpPr>
            <a:cxnSpLocks/>
          </p:cNvCxnSpPr>
          <p:nvPr/>
        </p:nvCxnSpPr>
        <p:spPr>
          <a:xfrm>
            <a:off x="7575092" y="5635773"/>
            <a:ext cx="433387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7F9EB5B-0895-4A66-B8EA-D46165A50D80}"/>
              </a:ext>
            </a:extLst>
          </p:cNvPr>
          <p:cNvSpPr txBox="1"/>
          <p:nvPr/>
        </p:nvSpPr>
        <p:spPr>
          <a:xfrm rot="16200000">
            <a:off x="5752354" y="3488607"/>
            <a:ext cx="2876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Influence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C043DB-E2FE-43AB-8425-D5B204ACE006}"/>
              </a:ext>
            </a:extLst>
          </p:cNvPr>
          <p:cNvSpPr txBox="1"/>
          <p:nvPr/>
        </p:nvSpPr>
        <p:spPr>
          <a:xfrm>
            <a:off x="8043806" y="5756229"/>
            <a:ext cx="1403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Strategy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A17D86-A613-4410-9FF5-187083B9977B}"/>
              </a:ext>
            </a:extLst>
          </p:cNvPr>
          <p:cNvSpPr/>
          <p:nvPr/>
        </p:nvSpPr>
        <p:spPr>
          <a:xfrm>
            <a:off x="10341428" y="3761839"/>
            <a:ext cx="435429" cy="18635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431F26-B837-43F8-B1A7-6F7B5379D8F2}"/>
              </a:ext>
            </a:extLst>
          </p:cNvPr>
          <p:cNvSpPr/>
          <p:nvPr/>
        </p:nvSpPr>
        <p:spPr>
          <a:xfrm>
            <a:off x="10341428" y="4518172"/>
            <a:ext cx="435429" cy="11072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E7D5F0-5454-4C66-A4CC-63C73E05B24C}"/>
              </a:ext>
            </a:extLst>
          </p:cNvPr>
          <p:cNvSpPr txBox="1"/>
          <p:nvPr/>
        </p:nvSpPr>
        <p:spPr>
          <a:xfrm>
            <a:off x="9886016" y="5745865"/>
            <a:ext cx="1403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Strategy 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595909-65A8-4156-8550-AD33572EFA76}"/>
              </a:ext>
            </a:extLst>
          </p:cNvPr>
          <p:cNvCxnSpPr/>
          <p:nvPr/>
        </p:nvCxnSpPr>
        <p:spPr>
          <a:xfrm flipH="1">
            <a:off x="8882805" y="3764280"/>
            <a:ext cx="1458623" cy="0"/>
          </a:xfrm>
          <a:prstGeom prst="line">
            <a:avLst/>
          </a:prstGeom>
          <a:ln w="28575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2541C-00FB-4C6C-A1FB-4CC2523FD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20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924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4402">
        <p159:morph option="byObject"/>
      </p:transition>
    </mc:Choice>
    <mc:Fallback xmlns="">
      <p:transition spd="slow" advTm="144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43DC6-0EEE-46AE-B4FB-89CAB0E4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Upper-bound Estimation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D4689B-5ED4-407D-ABA4-556E7D9AE802}"/>
              </a:ext>
            </a:extLst>
          </p:cNvPr>
          <p:cNvGrpSpPr/>
          <p:nvPr/>
        </p:nvGrpSpPr>
        <p:grpSpPr>
          <a:xfrm>
            <a:off x="8447376" y="2141458"/>
            <a:ext cx="435429" cy="3494315"/>
            <a:chOff x="8447376" y="2141458"/>
            <a:chExt cx="435429" cy="349431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0CB5F69-F19A-420E-A876-461315615A81}"/>
                </a:ext>
              </a:extLst>
            </p:cNvPr>
            <p:cNvSpPr/>
            <p:nvPr/>
          </p:nvSpPr>
          <p:spPr>
            <a:xfrm>
              <a:off x="8447376" y="2141458"/>
              <a:ext cx="435429" cy="349431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FE0DEB-6DDF-4C0F-B7AC-11CF10E20FB9}"/>
                </a:ext>
              </a:extLst>
            </p:cNvPr>
            <p:cNvSpPr/>
            <p:nvPr/>
          </p:nvSpPr>
          <p:spPr>
            <a:xfrm>
              <a:off x="8447376" y="3559632"/>
              <a:ext cx="435429" cy="20761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8C043DB-E2FE-43AB-8425-D5B204ACE006}"/>
              </a:ext>
            </a:extLst>
          </p:cNvPr>
          <p:cNvSpPr txBox="1"/>
          <p:nvPr/>
        </p:nvSpPr>
        <p:spPr>
          <a:xfrm>
            <a:off x="8043806" y="5756229"/>
            <a:ext cx="1403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Strategy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145D0-7005-43BA-9D52-0A507AC03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1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195">
        <p:fade/>
      </p:transition>
    </mc:Choice>
    <mc:Fallback xmlns="">
      <p:transition spd="med" advClick="0" advTm="6195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43DC6-0EEE-46AE-B4FB-89CAB0E4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Branch-and-Bound Framework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D4689B-5ED4-407D-ABA4-556E7D9AE802}"/>
              </a:ext>
            </a:extLst>
          </p:cNvPr>
          <p:cNvGrpSpPr/>
          <p:nvPr/>
        </p:nvGrpSpPr>
        <p:grpSpPr>
          <a:xfrm>
            <a:off x="2600670" y="3262648"/>
            <a:ext cx="435429" cy="435428"/>
            <a:chOff x="8447376" y="2141458"/>
            <a:chExt cx="435429" cy="349431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0CB5F69-F19A-420E-A876-461315615A81}"/>
                </a:ext>
              </a:extLst>
            </p:cNvPr>
            <p:cNvSpPr/>
            <p:nvPr/>
          </p:nvSpPr>
          <p:spPr>
            <a:xfrm>
              <a:off x="8447376" y="2141458"/>
              <a:ext cx="435429" cy="349431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FE0DEB-6DDF-4C0F-B7AC-11CF10E20FB9}"/>
                </a:ext>
              </a:extLst>
            </p:cNvPr>
            <p:cNvSpPr/>
            <p:nvPr/>
          </p:nvSpPr>
          <p:spPr>
            <a:xfrm>
              <a:off x="8447376" y="3559632"/>
              <a:ext cx="435429" cy="20761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8C043DB-E2FE-43AB-8425-D5B204ACE006}"/>
              </a:ext>
            </a:extLst>
          </p:cNvPr>
          <p:cNvSpPr txBox="1"/>
          <p:nvPr/>
        </p:nvSpPr>
        <p:spPr>
          <a:xfrm>
            <a:off x="2116622" y="3698076"/>
            <a:ext cx="1403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Branch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1B677FE-036E-4F00-97E7-08A4D6CF2FE2}"/>
              </a:ext>
            </a:extLst>
          </p:cNvPr>
          <p:cNvGrpSpPr/>
          <p:nvPr/>
        </p:nvGrpSpPr>
        <p:grpSpPr>
          <a:xfrm>
            <a:off x="4124670" y="1986852"/>
            <a:ext cx="435429" cy="676986"/>
            <a:chOff x="8447376" y="2141458"/>
            <a:chExt cx="435429" cy="349431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1E1F2A-54CA-463F-A82C-05B825136ED8}"/>
                </a:ext>
              </a:extLst>
            </p:cNvPr>
            <p:cNvSpPr/>
            <p:nvPr/>
          </p:nvSpPr>
          <p:spPr>
            <a:xfrm>
              <a:off x="8447376" y="2141458"/>
              <a:ext cx="435429" cy="349431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D468964-35FD-4CF7-8B56-FBD807030C62}"/>
                </a:ext>
              </a:extLst>
            </p:cNvPr>
            <p:cNvSpPr/>
            <p:nvPr/>
          </p:nvSpPr>
          <p:spPr>
            <a:xfrm>
              <a:off x="8447376" y="3559632"/>
              <a:ext cx="435429" cy="20761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F5E1070-475A-4F42-9F12-23DE80F6828C}"/>
              </a:ext>
            </a:extLst>
          </p:cNvPr>
          <p:cNvGrpSpPr/>
          <p:nvPr/>
        </p:nvGrpSpPr>
        <p:grpSpPr>
          <a:xfrm>
            <a:off x="4124669" y="3455398"/>
            <a:ext cx="435429" cy="217714"/>
            <a:chOff x="8447376" y="2141458"/>
            <a:chExt cx="435429" cy="349431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0189DF-AB2F-42FA-9C59-177ADCA41551}"/>
                </a:ext>
              </a:extLst>
            </p:cNvPr>
            <p:cNvSpPr/>
            <p:nvPr/>
          </p:nvSpPr>
          <p:spPr>
            <a:xfrm>
              <a:off x="8447376" y="2141458"/>
              <a:ext cx="435429" cy="349431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10CDB2F-A2C7-4ED2-979D-9B881FCA1ED4}"/>
                </a:ext>
              </a:extLst>
            </p:cNvPr>
            <p:cNvSpPr/>
            <p:nvPr/>
          </p:nvSpPr>
          <p:spPr>
            <a:xfrm>
              <a:off x="8447376" y="3559632"/>
              <a:ext cx="435429" cy="20761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0D4689B-5ED4-407D-ABA4-556E7D9AE802}"/>
              </a:ext>
            </a:extLst>
          </p:cNvPr>
          <p:cNvGrpSpPr/>
          <p:nvPr/>
        </p:nvGrpSpPr>
        <p:grpSpPr>
          <a:xfrm>
            <a:off x="4124669" y="4648798"/>
            <a:ext cx="435429" cy="435428"/>
            <a:chOff x="8447376" y="2141458"/>
            <a:chExt cx="435429" cy="349431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CB5F69-F19A-420E-A876-461315615A81}"/>
                </a:ext>
              </a:extLst>
            </p:cNvPr>
            <p:cNvSpPr/>
            <p:nvPr/>
          </p:nvSpPr>
          <p:spPr>
            <a:xfrm>
              <a:off x="8447376" y="2141458"/>
              <a:ext cx="435429" cy="349431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0FE0DEB-6DDF-4C0F-B7AC-11CF10E20FB9}"/>
                </a:ext>
              </a:extLst>
            </p:cNvPr>
            <p:cNvSpPr/>
            <p:nvPr/>
          </p:nvSpPr>
          <p:spPr>
            <a:xfrm>
              <a:off x="8447376" y="3559632"/>
              <a:ext cx="435429" cy="20761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67D6FA-366D-48FD-8F7A-03DF00ADE2A4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3036099" y="2462723"/>
            <a:ext cx="1088571" cy="9766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4BA9E8-243C-4F78-A1DB-57D69C4B4519}"/>
              </a:ext>
            </a:extLst>
          </p:cNvPr>
          <p:cNvCxnSpPr>
            <a:cxnSpLocks/>
          </p:cNvCxnSpPr>
          <p:nvPr/>
        </p:nvCxnSpPr>
        <p:spPr>
          <a:xfrm>
            <a:off x="3036099" y="3447579"/>
            <a:ext cx="1088570" cy="786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67D6FA-366D-48FD-8F7A-03DF00ADE2A4}"/>
              </a:ext>
            </a:extLst>
          </p:cNvPr>
          <p:cNvCxnSpPr>
            <a:cxnSpLocks/>
          </p:cNvCxnSpPr>
          <p:nvPr/>
        </p:nvCxnSpPr>
        <p:spPr>
          <a:xfrm>
            <a:off x="3036098" y="3439367"/>
            <a:ext cx="1088571" cy="13813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C8609D-C988-4C03-ABC0-8B5B21931DCC}"/>
              </a:ext>
            </a:extLst>
          </p:cNvPr>
          <p:cNvGrpSpPr/>
          <p:nvPr/>
        </p:nvGrpSpPr>
        <p:grpSpPr>
          <a:xfrm>
            <a:off x="5908910" y="1844144"/>
            <a:ext cx="435429" cy="435428"/>
            <a:chOff x="8447376" y="2141458"/>
            <a:chExt cx="435429" cy="349431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4EA12C-E483-4AE7-9868-BB4322E70B91}"/>
                </a:ext>
              </a:extLst>
            </p:cNvPr>
            <p:cNvSpPr/>
            <p:nvPr/>
          </p:nvSpPr>
          <p:spPr>
            <a:xfrm>
              <a:off x="8447376" y="2141458"/>
              <a:ext cx="435429" cy="349431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03A0469-18A0-4B47-AA9A-7035DD83260D}"/>
                </a:ext>
              </a:extLst>
            </p:cNvPr>
            <p:cNvSpPr/>
            <p:nvPr/>
          </p:nvSpPr>
          <p:spPr>
            <a:xfrm>
              <a:off x="8447376" y="3559632"/>
              <a:ext cx="435429" cy="20761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B050D49-C6D9-4DB9-8A1D-93986F7A3574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4560098" y="2150218"/>
            <a:ext cx="1348812" cy="2549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E946313-2DB1-433E-9F0C-BBF22E6DE571}"/>
              </a:ext>
            </a:extLst>
          </p:cNvPr>
          <p:cNvGrpSpPr/>
          <p:nvPr/>
        </p:nvGrpSpPr>
        <p:grpSpPr>
          <a:xfrm>
            <a:off x="5922407" y="2792072"/>
            <a:ext cx="435429" cy="435428"/>
            <a:chOff x="8447376" y="2141458"/>
            <a:chExt cx="435429" cy="349431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10D83A4-C253-40A1-A11A-C0F088F2627B}"/>
                </a:ext>
              </a:extLst>
            </p:cNvPr>
            <p:cNvSpPr/>
            <p:nvPr/>
          </p:nvSpPr>
          <p:spPr>
            <a:xfrm>
              <a:off x="8447376" y="2141458"/>
              <a:ext cx="435429" cy="349431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C96B74F-813E-4C0B-9A06-0A00BDA5734D}"/>
                </a:ext>
              </a:extLst>
            </p:cNvPr>
            <p:cNvSpPr/>
            <p:nvPr/>
          </p:nvSpPr>
          <p:spPr>
            <a:xfrm>
              <a:off x="8447376" y="3559632"/>
              <a:ext cx="435429" cy="20761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5313518-5FF6-489E-B3C3-B63C16797D3C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4560097" y="2404925"/>
            <a:ext cx="1362310" cy="6932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6CB3F9D-C1D6-4EF9-9FB0-55044B912123}"/>
              </a:ext>
            </a:extLst>
          </p:cNvPr>
          <p:cNvGrpSpPr/>
          <p:nvPr/>
        </p:nvGrpSpPr>
        <p:grpSpPr>
          <a:xfrm>
            <a:off x="5922407" y="3750956"/>
            <a:ext cx="435429" cy="435428"/>
            <a:chOff x="8447376" y="2141458"/>
            <a:chExt cx="435429" cy="349431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B5FBAA1-5368-4A56-BE71-D7EA097FB785}"/>
                </a:ext>
              </a:extLst>
            </p:cNvPr>
            <p:cNvSpPr/>
            <p:nvPr/>
          </p:nvSpPr>
          <p:spPr>
            <a:xfrm>
              <a:off x="8447376" y="2141458"/>
              <a:ext cx="435429" cy="349431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747662A-FEE5-4A66-BA4D-50A93649BFDB}"/>
                </a:ext>
              </a:extLst>
            </p:cNvPr>
            <p:cNvSpPr/>
            <p:nvPr/>
          </p:nvSpPr>
          <p:spPr>
            <a:xfrm>
              <a:off x="8447376" y="3559630"/>
              <a:ext cx="435429" cy="207614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8884151-AB1E-44F3-A461-43EA9E678EDC}"/>
              </a:ext>
            </a:extLst>
          </p:cNvPr>
          <p:cNvGrpSpPr/>
          <p:nvPr/>
        </p:nvGrpSpPr>
        <p:grpSpPr>
          <a:xfrm>
            <a:off x="5922406" y="4904511"/>
            <a:ext cx="435429" cy="217714"/>
            <a:chOff x="8447376" y="2141458"/>
            <a:chExt cx="435429" cy="3494315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4B1EDB1-1CED-48B1-BF4E-780EAE287FDA}"/>
                </a:ext>
              </a:extLst>
            </p:cNvPr>
            <p:cNvSpPr/>
            <p:nvPr/>
          </p:nvSpPr>
          <p:spPr>
            <a:xfrm>
              <a:off x="8447376" y="2141458"/>
              <a:ext cx="435429" cy="349431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4C524B9-37F2-43E6-9D40-75C896685653}"/>
                </a:ext>
              </a:extLst>
            </p:cNvPr>
            <p:cNvSpPr/>
            <p:nvPr/>
          </p:nvSpPr>
          <p:spPr>
            <a:xfrm>
              <a:off x="8447376" y="3559632"/>
              <a:ext cx="435429" cy="20761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1EA382C-7752-4D28-80B4-43C142A7C932}"/>
              </a:ext>
            </a:extLst>
          </p:cNvPr>
          <p:cNvGrpSpPr/>
          <p:nvPr/>
        </p:nvGrpSpPr>
        <p:grpSpPr>
          <a:xfrm>
            <a:off x="5922406" y="5945086"/>
            <a:ext cx="435429" cy="330694"/>
            <a:chOff x="8447376" y="2141458"/>
            <a:chExt cx="435429" cy="349431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2A04249-2BED-4CA3-AC18-9AC6066F2307}"/>
                </a:ext>
              </a:extLst>
            </p:cNvPr>
            <p:cNvSpPr/>
            <p:nvPr/>
          </p:nvSpPr>
          <p:spPr>
            <a:xfrm>
              <a:off x="8447376" y="2141458"/>
              <a:ext cx="435429" cy="349431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C43D821-CAFB-491F-9862-589121D09060}"/>
                </a:ext>
              </a:extLst>
            </p:cNvPr>
            <p:cNvSpPr/>
            <p:nvPr/>
          </p:nvSpPr>
          <p:spPr>
            <a:xfrm>
              <a:off x="8447376" y="3559632"/>
              <a:ext cx="435429" cy="20761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FB25C21-06AE-4D21-9948-BC32267CB0DE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4608717" y="4057030"/>
            <a:ext cx="1313690" cy="7636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2EC73D4-B8E9-4EA1-8F32-3D87F9B27934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4579469" y="4856848"/>
            <a:ext cx="1342937" cy="2007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512CDA8-F703-4A4D-8D1F-2777374BEEF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4579468" y="4848636"/>
            <a:ext cx="1342938" cy="13289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B949CCE-93FA-472A-A943-431CBCDF5334}"/>
              </a:ext>
            </a:extLst>
          </p:cNvPr>
          <p:cNvGrpSpPr/>
          <p:nvPr/>
        </p:nvGrpSpPr>
        <p:grpSpPr>
          <a:xfrm>
            <a:off x="7694315" y="2139096"/>
            <a:ext cx="435429" cy="217714"/>
            <a:chOff x="8447376" y="2141458"/>
            <a:chExt cx="435429" cy="349431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CEF1CF0-B7C2-4BD9-8086-8FAE8723C42B}"/>
                </a:ext>
              </a:extLst>
            </p:cNvPr>
            <p:cNvSpPr/>
            <p:nvPr/>
          </p:nvSpPr>
          <p:spPr>
            <a:xfrm>
              <a:off x="8447376" y="2141458"/>
              <a:ext cx="435429" cy="349431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1CDB837-BE02-4B51-92B7-DB4A86B51EAA}"/>
                </a:ext>
              </a:extLst>
            </p:cNvPr>
            <p:cNvSpPr/>
            <p:nvPr/>
          </p:nvSpPr>
          <p:spPr>
            <a:xfrm>
              <a:off x="8447376" y="3559632"/>
              <a:ext cx="435429" cy="20761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395FA93-054A-4D59-80C7-B06289E161BA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6351378" y="2091433"/>
            <a:ext cx="1342937" cy="2007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383DE4E-923D-4C26-BA3C-FF3F01DB9FE1}"/>
              </a:ext>
            </a:extLst>
          </p:cNvPr>
          <p:cNvGrpSpPr/>
          <p:nvPr/>
        </p:nvGrpSpPr>
        <p:grpSpPr>
          <a:xfrm>
            <a:off x="7702150" y="1690688"/>
            <a:ext cx="435429" cy="217714"/>
            <a:chOff x="8447376" y="2141458"/>
            <a:chExt cx="435429" cy="349431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8463429-1EE1-4359-A754-F8E0445EF533}"/>
                </a:ext>
              </a:extLst>
            </p:cNvPr>
            <p:cNvSpPr/>
            <p:nvPr/>
          </p:nvSpPr>
          <p:spPr>
            <a:xfrm>
              <a:off x="8447376" y="2141458"/>
              <a:ext cx="435429" cy="349431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69D2B70-D5C9-446B-BD54-9D700EB9C4CB}"/>
                </a:ext>
              </a:extLst>
            </p:cNvPr>
            <p:cNvSpPr/>
            <p:nvPr/>
          </p:nvSpPr>
          <p:spPr>
            <a:xfrm>
              <a:off x="8447376" y="3559632"/>
              <a:ext cx="435429" cy="20761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2016C04-7147-4920-A0E5-91772773FB28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6357835" y="1843725"/>
            <a:ext cx="1344315" cy="2068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EA4E0B2-3C85-478F-92A9-B0D879AE1675}"/>
              </a:ext>
            </a:extLst>
          </p:cNvPr>
          <p:cNvGrpSpPr/>
          <p:nvPr/>
        </p:nvGrpSpPr>
        <p:grpSpPr>
          <a:xfrm>
            <a:off x="7702149" y="3506717"/>
            <a:ext cx="435429" cy="435428"/>
            <a:chOff x="8447376" y="2141458"/>
            <a:chExt cx="435429" cy="3494315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DC3145C-430A-4202-ACFE-446FDD5132F3}"/>
                </a:ext>
              </a:extLst>
            </p:cNvPr>
            <p:cNvSpPr/>
            <p:nvPr/>
          </p:nvSpPr>
          <p:spPr>
            <a:xfrm>
              <a:off x="8447376" y="2141458"/>
              <a:ext cx="435429" cy="349431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D4F418C-C85D-4FF4-A7F4-53B33CE0FCE7}"/>
                </a:ext>
              </a:extLst>
            </p:cNvPr>
            <p:cNvSpPr/>
            <p:nvPr/>
          </p:nvSpPr>
          <p:spPr>
            <a:xfrm>
              <a:off x="8447376" y="3559632"/>
              <a:ext cx="435429" cy="20761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514806F-B9BD-4072-8CA0-9D5C5D838026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6339839" y="3119570"/>
            <a:ext cx="1362310" cy="6932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99CA660-1DFD-4351-BEBA-F8ADC13933A1}"/>
              </a:ext>
            </a:extLst>
          </p:cNvPr>
          <p:cNvGrpSpPr/>
          <p:nvPr/>
        </p:nvGrpSpPr>
        <p:grpSpPr>
          <a:xfrm>
            <a:off x="7702149" y="4409802"/>
            <a:ext cx="435429" cy="435428"/>
            <a:chOff x="8447376" y="2141458"/>
            <a:chExt cx="435429" cy="349431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1B3F123-63B6-4B35-9BC6-9656F1D5C448}"/>
                </a:ext>
              </a:extLst>
            </p:cNvPr>
            <p:cNvSpPr/>
            <p:nvPr/>
          </p:nvSpPr>
          <p:spPr>
            <a:xfrm>
              <a:off x="8447376" y="2141458"/>
              <a:ext cx="435429" cy="349431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CC9D895-623D-4CE2-A903-9B5740DD0735}"/>
                </a:ext>
              </a:extLst>
            </p:cNvPr>
            <p:cNvSpPr/>
            <p:nvPr/>
          </p:nvSpPr>
          <p:spPr>
            <a:xfrm>
              <a:off x="8447376" y="3559632"/>
              <a:ext cx="435429" cy="20761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6607870-C587-4519-A9A7-A008B0EBF35A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6339839" y="4022655"/>
            <a:ext cx="1362310" cy="6932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2DF6FC9-A1CF-4BFA-ACCE-D34B790D62C3}"/>
              </a:ext>
            </a:extLst>
          </p:cNvPr>
          <p:cNvGrpSpPr/>
          <p:nvPr/>
        </p:nvGrpSpPr>
        <p:grpSpPr>
          <a:xfrm>
            <a:off x="7710994" y="2717538"/>
            <a:ext cx="435429" cy="435428"/>
            <a:chOff x="8447376" y="2141458"/>
            <a:chExt cx="435429" cy="3494315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B87C264-9EF2-4334-890C-2D50BC151701}"/>
                </a:ext>
              </a:extLst>
            </p:cNvPr>
            <p:cNvSpPr/>
            <p:nvPr/>
          </p:nvSpPr>
          <p:spPr>
            <a:xfrm>
              <a:off x="8447376" y="2141458"/>
              <a:ext cx="435429" cy="349431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1F3C515-F950-4F8D-B2CE-89FE9D94F674}"/>
                </a:ext>
              </a:extLst>
            </p:cNvPr>
            <p:cNvSpPr/>
            <p:nvPr/>
          </p:nvSpPr>
          <p:spPr>
            <a:xfrm>
              <a:off x="8447376" y="3559632"/>
              <a:ext cx="435429" cy="20761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EDB8F23-EB49-490E-96A3-2792F4D03049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6402973" y="3010260"/>
            <a:ext cx="1308021" cy="133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17007F1-7216-470D-B7D1-A7496F64F10F}"/>
              </a:ext>
            </a:extLst>
          </p:cNvPr>
          <p:cNvGrpSpPr/>
          <p:nvPr/>
        </p:nvGrpSpPr>
        <p:grpSpPr>
          <a:xfrm>
            <a:off x="7702148" y="5367076"/>
            <a:ext cx="435429" cy="435428"/>
            <a:chOff x="8447376" y="2141458"/>
            <a:chExt cx="435429" cy="3494315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B3D9EA8-56CD-48AA-9F5F-D4F939EFDD6F}"/>
                </a:ext>
              </a:extLst>
            </p:cNvPr>
            <p:cNvSpPr/>
            <p:nvPr/>
          </p:nvSpPr>
          <p:spPr>
            <a:xfrm>
              <a:off x="8447376" y="2141458"/>
              <a:ext cx="435429" cy="349431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6A1AD57-F88B-4661-9601-239D5088FD82}"/>
                </a:ext>
              </a:extLst>
            </p:cNvPr>
            <p:cNvSpPr/>
            <p:nvPr/>
          </p:nvSpPr>
          <p:spPr>
            <a:xfrm>
              <a:off x="8447376" y="3559632"/>
              <a:ext cx="435429" cy="20761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E36DC41-1413-4141-8302-C559C3B9EEF4}"/>
              </a:ext>
            </a:extLst>
          </p:cNvPr>
          <p:cNvCxnSpPr>
            <a:cxnSpLocks/>
            <a:stCxn id="52" idx="3"/>
            <a:endCxn id="89" idx="1"/>
          </p:cNvCxnSpPr>
          <p:nvPr/>
        </p:nvCxnSpPr>
        <p:spPr>
          <a:xfrm flipV="1">
            <a:off x="6357835" y="5673150"/>
            <a:ext cx="1344313" cy="5043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F58F54F-2B35-47FC-8A54-726162E7B6A3}"/>
              </a:ext>
            </a:extLst>
          </p:cNvPr>
          <p:cNvGrpSpPr/>
          <p:nvPr/>
        </p:nvGrpSpPr>
        <p:grpSpPr>
          <a:xfrm>
            <a:off x="7694314" y="6135715"/>
            <a:ext cx="435429" cy="435428"/>
            <a:chOff x="8447376" y="2141458"/>
            <a:chExt cx="435429" cy="3494315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90AA61D-40D4-4C89-8C69-2AF3A02F8CAD}"/>
                </a:ext>
              </a:extLst>
            </p:cNvPr>
            <p:cNvSpPr/>
            <p:nvPr/>
          </p:nvSpPr>
          <p:spPr>
            <a:xfrm>
              <a:off x="8447376" y="2141458"/>
              <a:ext cx="435429" cy="349431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6794F1B-C4F0-4F4F-94C2-BE77FA82F449}"/>
                </a:ext>
              </a:extLst>
            </p:cNvPr>
            <p:cNvSpPr/>
            <p:nvPr/>
          </p:nvSpPr>
          <p:spPr>
            <a:xfrm>
              <a:off x="8447376" y="3559632"/>
              <a:ext cx="435429" cy="207614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6E26B2B-E320-4E4F-8F86-0AC705E5AE82}"/>
              </a:ext>
            </a:extLst>
          </p:cNvPr>
          <p:cNvCxnSpPr>
            <a:cxnSpLocks/>
            <a:stCxn id="52" idx="3"/>
            <a:endCxn id="94" idx="1"/>
          </p:cNvCxnSpPr>
          <p:nvPr/>
        </p:nvCxnSpPr>
        <p:spPr>
          <a:xfrm>
            <a:off x="6357835" y="6177540"/>
            <a:ext cx="1336479" cy="2642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61716-185C-4AF8-8AD1-EEE8170D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22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035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6220">
        <p159:morph option="byObject"/>
      </p:transition>
    </mc:Choice>
    <mc:Fallback xmlns="">
      <p:transition spd="slow" advTm="362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50"/>
                            </p:stCondLst>
                            <p:childTnLst>
                              <p:par>
                                <p:cTn id="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75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50"/>
                            </p:stCondLst>
                            <p:childTnLst>
                              <p:par>
                                <p:cTn id="9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"/>
                            </p:stCondLst>
                            <p:childTnLst>
                              <p:par>
                                <p:cTn id="10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75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25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91CBF-8304-432E-8B36-4F84F9075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400" dirty="0">
                <a:solidFill>
                  <a:srgbClr val="FFFFFF"/>
                </a:solidFill>
              </a:rPr>
              <a:t>Optimization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678552-B25E-4919-A036-7C72849A9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860535"/>
              </p:ext>
            </p:extLst>
          </p:nvPr>
        </p:nvGraphicFramePr>
        <p:xfrm>
          <a:off x="320037" y="2513481"/>
          <a:ext cx="11496823" cy="9943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620260">
                  <a:extLst>
                    <a:ext uri="{9D8B030D-6E8A-4147-A177-3AD203B41FA5}">
                      <a16:colId xmlns:a16="http://schemas.microsoft.com/office/drawing/2014/main" val="3492697514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1815950060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343101282"/>
                    </a:ext>
                  </a:extLst>
                </a:gridCol>
                <a:gridCol w="1707663">
                  <a:extLst>
                    <a:ext uri="{9D8B030D-6E8A-4147-A177-3AD203B41FA5}">
                      <a16:colId xmlns:a16="http://schemas.microsoft.com/office/drawing/2014/main" val="902182961"/>
                    </a:ext>
                  </a:extLst>
                </a:gridCol>
              </a:tblGrid>
              <a:tr h="981224">
                <a:tc>
                  <a:txBody>
                    <a:bodyPr/>
                    <a:lstStyle/>
                    <a:p>
                      <a:endParaRPr lang="en-US" sz="2800" dirty="0">
                        <a:latin typeface="+mn-lt"/>
                      </a:endParaRPr>
                    </a:p>
                  </a:txBody>
                  <a:tcPr marL="140921" marR="140921" marT="70461" marB="70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Approximation Ratio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marL="140921" marR="140921" marT="70461" marB="70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+mn-lt"/>
                        </a:rPr>
                        <a:t>Effectiveness</a:t>
                      </a:r>
                    </a:p>
                  </a:txBody>
                  <a:tcPr marL="140921" marR="140921" marT="70461" marB="704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+mn-lt"/>
                        </a:rPr>
                        <a:t>Efficiency</a:t>
                      </a:r>
                    </a:p>
                  </a:txBody>
                  <a:tcPr marL="140921" marR="140921" marT="70461" marB="70461"/>
                </a:tc>
                <a:extLst>
                  <a:ext uri="{0D108BD9-81ED-4DB2-BD59-A6C34878D82A}">
                    <a16:rowId xmlns:a16="http://schemas.microsoft.com/office/drawing/2014/main" val="1932660194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862C205-D9AE-4748-B0A0-677CD6A5DF85}"/>
              </a:ext>
            </a:extLst>
          </p:cNvPr>
          <p:cNvSpPr/>
          <p:nvPr/>
        </p:nvSpPr>
        <p:spPr>
          <a:xfrm>
            <a:off x="320038" y="4740274"/>
            <a:ext cx="4610735" cy="1764714"/>
          </a:xfrm>
          <a:prstGeom prst="rect">
            <a:avLst/>
          </a:prstGeom>
          <a:solidFill>
            <a:srgbClr val="F0F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2800" dirty="0">
                <a:solidFill>
                  <a:schemeClr val="tx1"/>
                </a:solidFill>
              </a:rPr>
              <a:t>PBBS: Branch-and-Bound Framework with </a:t>
            </a:r>
            <a:r>
              <a:rPr lang="en-US" sz="2800" dirty="0">
                <a:solidFill>
                  <a:srgbClr val="00B0F0"/>
                </a:solidFill>
              </a:rPr>
              <a:t>Progressive Bound-Estimation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2906B4-667C-4140-8C55-35F010614841}"/>
                  </a:ext>
                </a:extLst>
              </p:cNvPr>
              <p:cNvSpPr/>
              <p:nvPr/>
            </p:nvSpPr>
            <p:spPr>
              <a:xfrm>
                <a:off x="4933950" y="3514830"/>
                <a:ext cx="2819400" cy="1220363"/>
              </a:xfrm>
              <a:prstGeom prst="rect">
                <a:avLst/>
              </a:prstGeom>
              <a:solidFill>
                <a:srgbClr val="E1E1E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2906B4-667C-4140-8C55-35F010614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950" y="3514830"/>
                <a:ext cx="2819400" cy="12203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C0C16B6-A266-4CBA-AD4F-854CFB6453B3}"/>
                  </a:ext>
                </a:extLst>
              </p:cNvPr>
              <p:cNvSpPr/>
              <p:nvPr/>
            </p:nvSpPr>
            <p:spPr>
              <a:xfrm>
                <a:off x="7756525" y="4740274"/>
                <a:ext cx="2352675" cy="1764714"/>
              </a:xfrm>
              <a:prstGeom prst="rect">
                <a:avLst/>
              </a:prstGeom>
              <a:solidFill>
                <a:srgbClr val="F0F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tx1"/>
                          </a:solidFill>
                        </a:rPr>
                        <m:t>0.92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tx1"/>
                          </a:solidFill>
                        </a:rPr>
                        <m:t>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C0C16B6-A266-4CBA-AD4F-854CFB645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525" y="4740274"/>
                <a:ext cx="2352675" cy="17647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EBFD028-214E-47DC-AB13-C7FFC4B267D5}"/>
                  </a:ext>
                </a:extLst>
              </p:cNvPr>
              <p:cNvSpPr/>
              <p:nvPr/>
            </p:nvSpPr>
            <p:spPr>
              <a:xfrm>
                <a:off x="10106026" y="4742180"/>
                <a:ext cx="1710836" cy="1762808"/>
              </a:xfrm>
              <a:prstGeom prst="rect">
                <a:avLst/>
              </a:prstGeom>
              <a:solidFill>
                <a:srgbClr val="F0F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tx1"/>
                          </a:solidFill>
                        </a:rPr>
                        <m:t>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EBFD028-214E-47DC-AB13-C7FFC4B26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026" y="4742180"/>
                <a:ext cx="1710836" cy="17628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3FB890B-89A2-4E36-8F18-E517908A8829}"/>
                  </a:ext>
                </a:extLst>
              </p:cNvPr>
              <p:cNvSpPr/>
              <p:nvPr/>
            </p:nvSpPr>
            <p:spPr>
              <a:xfrm>
                <a:off x="320037" y="3514830"/>
                <a:ext cx="4610738" cy="1222269"/>
              </a:xfrm>
              <a:prstGeom prst="rect">
                <a:avLst/>
              </a:prstGeom>
              <a:solidFill>
                <a:srgbClr val="E1E1E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</a:rPr>
                        <m:t>BBS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</a:rPr>
                        <m:t>: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tx1"/>
                          </a:solidFill>
                        </a:rPr>
                        <m:t>Branch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tx1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tx1"/>
                          </a:solidFill>
                        </a:rPr>
                        <m:t>and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tx1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tx1"/>
                          </a:solidFill>
                        </a:rPr>
                        <m:t>Bound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tx1"/>
                          </a:solidFill>
                        </a:rPr>
                        <m:t>Framework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3FB890B-89A2-4E36-8F18-E517908A88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37" y="3514830"/>
                <a:ext cx="4610738" cy="12222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96112AC-796B-43B8-BB61-41D1D662688A}"/>
              </a:ext>
            </a:extLst>
          </p:cNvPr>
          <p:cNvSpPr/>
          <p:nvPr/>
        </p:nvSpPr>
        <p:spPr>
          <a:xfrm>
            <a:off x="7753350" y="3512924"/>
            <a:ext cx="2352675" cy="1222269"/>
          </a:xfrm>
          <a:prstGeom prst="rect">
            <a:avLst/>
          </a:prstGeom>
          <a:solidFill>
            <a:srgbClr val="E1E1E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1X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00BFEC-93DA-4CAD-8ABE-B06AA77E50AC}"/>
              </a:ext>
            </a:extLst>
          </p:cNvPr>
          <p:cNvSpPr/>
          <p:nvPr/>
        </p:nvSpPr>
        <p:spPr>
          <a:xfrm>
            <a:off x="10106026" y="3514830"/>
            <a:ext cx="1710836" cy="1220363"/>
          </a:xfrm>
          <a:prstGeom prst="rect">
            <a:avLst/>
          </a:prstGeom>
          <a:solidFill>
            <a:srgbClr val="E1E1E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1X</a:t>
            </a:r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DD49D5-FE87-4349-8CEE-051D75E7726C}"/>
                  </a:ext>
                </a:extLst>
              </p:cNvPr>
              <p:cNvSpPr/>
              <p:nvPr/>
            </p:nvSpPr>
            <p:spPr>
              <a:xfrm>
                <a:off x="4937125" y="4742181"/>
                <a:ext cx="2819400" cy="1762808"/>
              </a:xfrm>
              <a:prstGeom prst="rect">
                <a:avLst/>
              </a:prstGeom>
              <a:solidFill>
                <a:srgbClr val="F0F0F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DD49D5-FE87-4349-8CEE-051D75E772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125" y="4742181"/>
                <a:ext cx="2819400" cy="17628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4CAB0CCF-17FF-49A4-8A2D-AE7403BB158F}"/>
              </a:ext>
            </a:extLst>
          </p:cNvPr>
          <p:cNvSpPr/>
          <p:nvPr/>
        </p:nvSpPr>
        <p:spPr>
          <a:xfrm>
            <a:off x="10106025" y="2513481"/>
            <a:ext cx="1710835" cy="40010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0074E6-28A0-4801-9FAD-BA2A961B8FC0}"/>
              </a:ext>
            </a:extLst>
          </p:cNvPr>
          <p:cNvSpPr/>
          <p:nvPr/>
        </p:nvSpPr>
        <p:spPr>
          <a:xfrm>
            <a:off x="4930773" y="2506493"/>
            <a:ext cx="2819400" cy="39984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8927C-8286-4B1D-8C92-61CE8BB56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23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372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5578">
        <p:fade/>
      </p:transition>
    </mc:Choice>
    <mc:Fallback xmlns="">
      <p:transition spd="med" advTm="655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43DC6-0EEE-46AE-B4FB-89CAB0E4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 - Statistics of datasets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2EC52-8935-4FFE-AE22-7A180A360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168" y="1444816"/>
            <a:ext cx="8729663" cy="1330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8A6F8A-144F-43AE-A347-E59788E7D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4687" y="2916543"/>
            <a:ext cx="4261313" cy="39045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6C924F-EC22-4007-A397-FF77B6B3BED7}"/>
              </a:ext>
            </a:extLst>
          </p:cNvPr>
          <p:cNvSpPr/>
          <p:nvPr/>
        </p:nvSpPr>
        <p:spPr>
          <a:xfrm>
            <a:off x="3303880" y="4893885"/>
            <a:ext cx="2628900" cy="16105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79F7D6-7913-426B-B498-DAD58E0A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3D6AE-AAF3-41C8-A49F-26583F1D0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1309" y="2965775"/>
            <a:ext cx="2416004" cy="33210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243E2-9E73-4095-8094-96A7D0BD36C9}"/>
              </a:ext>
            </a:extLst>
          </p:cNvPr>
          <p:cNvSpPr txBox="1"/>
          <p:nvPr/>
        </p:nvSpPr>
        <p:spPr>
          <a:xfrm>
            <a:off x="3372279" y="149953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1</a:t>
            </a:r>
            <a:endParaRPr 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5761C1-A0E0-4CEB-AFDF-979263DBC9A4}"/>
              </a:ext>
            </a:extLst>
          </p:cNvPr>
          <p:cNvSpPr txBox="1"/>
          <p:nvPr/>
        </p:nvSpPr>
        <p:spPr>
          <a:xfrm>
            <a:off x="4361528" y="1479974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2</a:t>
            </a:r>
            <a:endParaRPr lang="en-US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31DE7-C321-44DE-BC02-9B4E0C40C5C1}"/>
              </a:ext>
            </a:extLst>
          </p:cNvPr>
          <p:cNvSpPr txBox="1"/>
          <p:nvPr/>
        </p:nvSpPr>
        <p:spPr>
          <a:xfrm>
            <a:off x="-59113" y="6528955"/>
            <a:ext cx="1477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aseline="30000" dirty="0"/>
              <a:t>1</a:t>
            </a:r>
            <a:r>
              <a:rPr lang="en-US" altLang="zh-CN" dirty="0"/>
              <a:t> TLC; </a:t>
            </a:r>
            <a:r>
              <a:rPr lang="en-US" altLang="zh-CN" baseline="30000" dirty="0"/>
              <a:t>2</a:t>
            </a:r>
            <a:r>
              <a:rPr lang="en-US" altLang="zh-CN" dirty="0"/>
              <a:t> Lamar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653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2854">
        <p:fade/>
      </p:transition>
    </mc:Choice>
    <mc:Fallback xmlns="">
      <p:transition spd="med" advClick="0" advTm="828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F7997-57BE-42F1-9857-9CDCFCE51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- 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4517B-075A-4A63-9A91-5B94EF72E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91850" cy="4351338"/>
          </a:xfrm>
        </p:spPr>
        <p:txBody>
          <a:bodyPr/>
          <a:lstStyle/>
          <a:p>
            <a:r>
              <a:rPr lang="en-US" dirty="0"/>
              <a:t>Greedy: </a:t>
            </a:r>
            <a:r>
              <a:rPr lang="en-US" altLang="zh-CN" dirty="0"/>
              <a:t>M</a:t>
            </a:r>
            <a:r>
              <a:rPr lang="en-US" dirty="0"/>
              <a:t>aximum ratio of marginal influence gain to cost</a:t>
            </a:r>
          </a:p>
          <a:p>
            <a:r>
              <a:rPr lang="en-US" dirty="0"/>
              <a:t>Top-k: Maximum number of trajectories</a:t>
            </a:r>
          </a:p>
          <a:p>
            <a:r>
              <a:rPr lang="en-US" dirty="0">
                <a:solidFill>
                  <a:srgbClr val="00B0F0"/>
                </a:solidFill>
              </a:rPr>
              <a:t>BBS</a:t>
            </a:r>
            <a:r>
              <a:rPr lang="en-US" dirty="0"/>
              <a:t>: Branch-and-bound framework</a:t>
            </a:r>
          </a:p>
          <a:p>
            <a:r>
              <a:rPr lang="en-US" dirty="0">
                <a:solidFill>
                  <a:srgbClr val="00B0F0"/>
                </a:solidFill>
              </a:rPr>
              <a:t>PBBS</a:t>
            </a:r>
            <a:r>
              <a:rPr lang="en-US" dirty="0"/>
              <a:t>: Branch-and-bound framework with progressive Bound Estimation</a:t>
            </a:r>
          </a:p>
          <a:p>
            <a:r>
              <a:rPr lang="en-US" dirty="0" err="1"/>
              <a:t>LazyProbe</a:t>
            </a:r>
            <a:r>
              <a:rPr lang="en-US" dirty="0"/>
              <a:t>: The best-performing method in [1]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A219E-C18A-4423-A6F3-6F5ACB135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31D84D-725D-44E5-BB01-C0D8264CCC85}"/>
              </a:ext>
            </a:extLst>
          </p:cNvPr>
          <p:cNvSpPr txBox="1"/>
          <p:nvPr/>
        </p:nvSpPr>
        <p:spPr>
          <a:xfrm>
            <a:off x="37133" y="6492875"/>
            <a:ext cx="2195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/>
              <a:t>Ping</a:t>
            </a:r>
            <a:r>
              <a:rPr lang="en-US" sz="1400" i="1" dirty="0"/>
              <a:t> et al., SIGKDD 2018 [1]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220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77">
        <p:fade/>
      </p:transition>
    </mc:Choice>
    <mc:Fallback xmlns="">
      <p:transition spd="med" advTm="4477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3E2084-F16F-457F-986A-1EF5774B5C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Varying the budget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3E2084-F16F-457F-986A-1EF5774B5C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4C5E91C-08A1-4A5C-B0FC-8EE73DC76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5190596" cy="440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34D1CC-AA91-4BCE-85E9-AF3297D81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460" y="1622956"/>
            <a:ext cx="5196814" cy="44767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8B1631-56D7-431F-AFDE-58B6BA62C557}"/>
              </a:ext>
            </a:extLst>
          </p:cNvPr>
          <p:cNvSpPr txBox="1"/>
          <p:nvPr/>
        </p:nvSpPr>
        <p:spPr>
          <a:xfrm>
            <a:off x="1794933" y="6099688"/>
            <a:ext cx="375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Figure 1: Influence in NYC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D8D220-EE60-4DAE-8AC7-5D0817F08E0C}"/>
              </a:ext>
            </a:extLst>
          </p:cNvPr>
          <p:cNvSpPr txBox="1"/>
          <p:nvPr/>
        </p:nvSpPr>
        <p:spPr>
          <a:xfrm>
            <a:off x="7230533" y="6099688"/>
            <a:ext cx="362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Figure 2: Influence in LA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F93265-E98C-46F5-BC29-0BE44B4B9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2600" y="1286955"/>
            <a:ext cx="5196815" cy="3360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DA28C-604A-4FF6-BC58-F6D4E4F2B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8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3E2084-F16F-457F-986A-1EF5774B5C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Varying the number of trajectories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3E2084-F16F-457F-986A-1EF5774B5C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98B1631-56D7-431F-AFDE-58B6BA62C557}"/>
              </a:ext>
            </a:extLst>
          </p:cNvPr>
          <p:cNvSpPr txBox="1"/>
          <p:nvPr/>
        </p:nvSpPr>
        <p:spPr>
          <a:xfrm>
            <a:off x="1794933" y="6099688"/>
            <a:ext cx="375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Figure 3: Influence in NYC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D8D220-EE60-4DAE-8AC7-5D0817F08E0C}"/>
              </a:ext>
            </a:extLst>
          </p:cNvPr>
          <p:cNvSpPr txBox="1"/>
          <p:nvPr/>
        </p:nvSpPr>
        <p:spPr>
          <a:xfrm>
            <a:off x="7306546" y="6031210"/>
            <a:ext cx="362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Figure 4: Influence in 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2A77FC-0BFA-4335-99A0-642258E5A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9"/>
            <a:ext cx="5127056" cy="440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EA22C0-014C-41AB-904F-D170C67CD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023" y="1653110"/>
            <a:ext cx="5133777" cy="44465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2CB6DD-A545-45F3-9858-13405548C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2600" y="1286955"/>
            <a:ext cx="5196815" cy="3360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F52FDC-CB4F-4DEB-A367-788547F91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15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757F8-E19B-45AB-8FE8-358B445C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 test in NYC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8E692-DF83-45FA-8031-3F88D5E4F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199" y="1266238"/>
            <a:ext cx="9559601" cy="52266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960D30-B4D5-4550-B053-AFC46E8FC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0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1C54F-4DF5-4027-B72D-0B032072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</a:t>
            </a:r>
            <a:r>
              <a:rPr lang="en-US" dirty="0" err="1"/>
              <a:t>LazyProbe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8806DA-425C-4D43-B582-F3F88D246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496" y="1339960"/>
            <a:ext cx="10004824" cy="53942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B58305-E818-4D15-9B68-E41306C6D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2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B3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road">
            <a:extLst>
              <a:ext uri="{FF2B5EF4-FFF2-40B4-BE49-F238E27FC236}">
                <a16:creationId xmlns:a16="http://schemas.microsoft.com/office/drawing/2014/main" id="{E3775FBD-16CA-476E-AFA1-72CD61FCC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3557" y="1"/>
            <a:ext cx="101784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18C693-48F8-44C9-8D34-CE50AC92A3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54" y="0"/>
            <a:ext cx="10178443" cy="6857999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D5060512-AEA2-4D7C-B195-56C42E04B3DF}"/>
              </a:ext>
            </a:extLst>
          </p:cNvPr>
          <p:cNvSpPr/>
          <p:nvPr/>
        </p:nvSpPr>
        <p:spPr>
          <a:xfrm rot="5400000">
            <a:off x="4396718" y="4095639"/>
            <a:ext cx="1560707" cy="1020961"/>
          </a:xfrm>
          <a:prstGeom prst="parallelogram">
            <a:avLst>
              <a:gd name="adj" fmla="val 687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CB86752A-8658-4A32-979F-7F855454FFE1}"/>
              </a:ext>
            </a:extLst>
          </p:cNvPr>
          <p:cNvSpPr/>
          <p:nvPr/>
        </p:nvSpPr>
        <p:spPr>
          <a:xfrm rot="5400000">
            <a:off x="7882086" y="3028839"/>
            <a:ext cx="1560707" cy="1020961"/>
          </a:xfrm>
          <a:prstGeom prst="parallelogram">
            <a:avLst>
              <a:gd name="adj" fmla="val 65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6C9B1A95-88F6-42DA-B9E8-4ACB41AA34F8}"/>
              </a:ext>
            </a:extLst>
          </p:cNvPr>
          <p:cNvSpPr/>
          <p:nvPr/>
        </p:nvSpPr>
        <p:spPr>
          <a:xfrm rot="16200000" flipH="1">
            <a:off x="2122533" y="4158699"/>
            <a:ext cx="1560707" cy="1020961"/>
          </a:xfrm>
          <a:prstGeom prst="parallelogram">
            <a:avLst>
              <a:gd name="adj" fmla="val 687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A6D3CDEF-FFD1-4C0E-91D1-60B7E976C2C5}"/>
              </a:ext>
            </a:extLst>
          </p:cNvPr>
          <p:cNvSpPr/>
          <p:nvPr/>
        </p:nvSpPr>
        <p:spPr>
          <a:xfrm rot="16200000" flipH="1">
            <a:off x="4905261" y="821665"/>
            <a:ext cx="1560707" cy="1020961"/>
          </a:xfrm>
          <a:prstGeom prst="parallelogram">
            <a:avLst>
              <a:gd name="adj" fmla="val 65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1E3C9CBE-99AD-4AF9-BD7D-55C2E45561A2}"/>
              </a:ext>
            </a:extLst>
          </p:cNvPr>
          <p:cNvSpPr/>
          <p:nvPr/>
        </p:nvSpPr>
        <p:spPr>
          <a:xfrm rot="16200000" flipH="1">
            <a:off x="7116958" y="4621156"/>
            <a:ext cx="1560707" cy="1020961"/>
          </a:xfrm>
          <a:prstGeom prst="parallelogram">
            <a:avLst>
              <a:gd name="adj" fmla="val 65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0BDD06EB-2D69-4E61-95FC-25B5DFB563CF}"/>
              </a:ext>
            </a:extLst>
          </p:cNvPr>
          <p:cNvSpPr/>
          <p:nvPr/>
        </p:nvSpPr>
        <p:spPr>
          <a:xfrm rot="16200000" flipH="1">
            <a:off x="9895643" y="2382372"/>
            <a:ext cx="1560707" cy="1020961"/>
          </a:xfrm>
          <a:prstGeom prst="parallelogram">
            <a:avLst>
              <a:gd name="adj" fmla="val 65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9D085B0A-4441-43BE-BE27-07F05E19C9A6}"/>
              </a:ext>
            </a:extLst>
          </p:cNvPr>
          <p:cNvSpPr/>
          <p:nvPr/>
        </p:nvSpPr>
        <p:spPr>
          <a:xfrm rot="16200000" flipH="1">
            <a:off x="8755271" y="88649"/>
            <a:ext cx="1560707" cy="1020961"/>
          </a:xfrm>
          <a:prstGeom prst="parallelogram">
            <a:avLst>
              <a:gd name="adj" fmla="val 65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5826C332-BC74-46F2-A5C6-04C9A8BE08DB}"/>
              </a:ext>
            </a:extLst>
          </p:cNvPr>
          <p:cNvSpPr/>
          <p:nvPr/>
        </p:nvSpPr>
        <p:spPr>
          <a:xfrm rot="5400000">
            <a:off x="6543409" y="2048787"/>
            <a:ext cx="1560708" cy="1020961"/>
          </a:xfrm>
          <a:prstGeom prst="parallelogram">
            <a:avLst>
              <a:gd name="adj" fmla="val 676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6C6F6D-9126-4B39-BA19-877A74711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98" y="171990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8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mpression </a:t>
            </a:r>
            <a:r>
              <a:rPr lang="en-US" sz="28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ounts for </a:t>
            </a:r>
            <a:r>
              <a:rPr lang="en-US" sz="28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utdoor </a:t>
            </a:r>
            <a:r>
              <a:rPr lang="en-US" sz="28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dvertising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EB7E52-3F67-4EA6-A754-E39F2D67BAB7}"/>
              </a:ext>
            </a:extLst>
          </p:cNvPr>
          <p:cNvSpPr/>
          <p:nvPr/>
        </p:nvSpPr>
        <p:spPr>
          <a:xfrm>
            <a:off x="0" y="3428999"/>
            <a:ext cx="20135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Trajectory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867D6F-1C46-4E6E-9D53-05554F86EC38}"/>
              </a:ext>
            </a:extLst>
          </p:cNvPr>
          <p:cNvSpPr/>
          <p:nvPr/>
        </p:nvSpPr>
        <p:spPr>
          <a:xfrm>
            <a:off x="-33601" y="4594075"/>
            <a:ext cx="20135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Budget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B67EDB-CF2C-404A-B239-FD155D7B3C3A}"/>
              </a:ext>
            </a:extLst>
          </p:cNvPr>
          <p:cNvSpPr/>
          <p:nvPr/>
        </p:nvSpPr>
        <p:spPr>
          <a:xfrm>
            <a:off x="-1" y="4006541"/>
            <a:ext cx="20135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Billboards </a:t>
            </a:r>
          </a:p>
        </p:txBody>
      </p:sp>
      <p:pic>
        <p:nvPicPr>
          <p:cNvPr id="26" name="Picture 4" descr="Image result for money">
            <a:extLst>
              <a:ext uri="{FF2B5EF4-FFF2-40B4-BE49-F238E27FC236}">
                <a16:creationId xmlns:a16="http://schemas.microsoft.com/office/drawing/2014/main" id="{E3AE1735-1773-4429-BC3E-EA3D9B351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46" y="5168858"/>
            <a:ext cx="1348561" cy="155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8510B4-9439-473D-AABD-12679E164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380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6302">
        <p:fade/>
      </p:transition>
    </mc:Choice>
    <mc:Fallback xmlns="">
      <p:transition spd="med" advTm="763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9" presetClass="emph" presetSubtype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9" presetClass="emph" presetSubtype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9" presetClass="emph" presetSubtype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"/>
                            </p:stCondLst>
                            <p:childTnLst>
                              <p:par>
                                <p:cTn id="60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6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6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6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8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8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9" presetClass="emph" presetSubtype="0" grpId="2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8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9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9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9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9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0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0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0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9" presetClass="emph" presetSubtype="0" grpId="3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1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1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2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2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3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00"/>
                            </p:stCondLst>
                            <p:childTnLst>
                              <p:par>
                                <p:cTn id="135" presetID="9" presetClass="emph" presetSubtype="0" grpId="4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3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mph" presetSubtype="0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4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mph" presetSubtype="0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2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4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mph" presetSubtype="0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4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mph" presetSubtype="0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4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mph" presetSubtype="0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5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mph" presetSubtype="0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5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mph" presetSubtype="0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5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6" grpId="0" animBg="1"/>
      <p:bldP spid="16" grpId="1" animBg="1"/>
      <p:bldP spid="16" grpId="2" animBg="1"/>
      <p:bldP spid="16" grpId="3" animBg="1"/>
      <p:bldP spid="16" grpId="4" animBg="1"/>
      <p:bldP spid="16" grpId="5" animBg="1"/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8" grpId="0" animBg="1"/>
      <p:bldP spid="18" grpId="1" animBg="1"/>
      <p:bldP spid="18" grpId="2" animBg="1"/>
      <p:bldP spid="18" grpId="3" animBg="1"/>
      <p:bldP spid="18" grpId="4" animBg="1"/>
      <p:bldP spid="18" grpId="5" animBg="1"/>
      <p:bldP spid="19" grpId="0" animBg="1"/>
      <p:bldP spid="19" grpId="1" animBg="1"/>
      <p:bldP spid="19" grpId="2" animBg="1"/>
      <p:bldP spid="19" grpId="3" animBg="1"/>
      <p:bldP spid="19" grpId="4" animBg="1"/>
      <p:bldP spid="19" grpId="5" animBg="1"/>
      <p:bldP spid="20" grpId="0" animBg="1"/>
      <p:bldP spid="20" grpId="1" animBg="1"/>
      <p:bldP spid="20" grpId="2" animBg="1"/>
      <p:bldP spid="20" grpId="3" animBg="1"/>
      <p:bldP spid="20" grpId="4" animBg="1"/>
      <p:bldP spid="20" grpId="5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3" grpId="0"/>
      <p:bldP spid="24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83423-3070-4166-8B3D-6FB47EC99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540"/>
            <a:ext cx="10515600" cy="61244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dirty="0"/>
              <a:t>Conclusion</a:t>
            </a:r>
          </a:p>
          <a:p>
            <a:pPr marL="457200" indent="-457200"/>
            <a:r>
              <a:rPr lang="en-US" sz="3200" dirty="0"/>
              <a:t>Real Problem</a:t>
            </a:r>
          </a:p>
          <a:p>
            <a:pPr marL="914400" lvl="1" indent="-457200"/>
            <a:r>
              <a:rPr lang="en-US" sz="2800" dirty="0"/>
              <a:t>Meet more than one billboard in each travel (Impression Count)</a:t>
            </a:r>
          </a:p>
          <a:p>
            <a:pPr marL="914400" lvl="1" indent="-457200"/>
            <a:r>
              <a:rPr lang="en-US" sz="2800" dirty="0"/>
              <a:t>Non-uniform cost of billb</a:t>
            </a:r>
            <a:r>
              <a:rPr lang="en-US" altLang="zh-CN" sz="2800" dirty="0"/>
              <a:t>oards</a:t>
            </a:r>
          </a:p>
          <a:p>
            <a:pPr marL="914400" lvl="1" indent="-457200"/>
            <a:r>
              <a:rPr lang="en-US" sz="2800" dirty="0"/>
              <a:t>Budget</a:t>
            </a:r>
          </a:p>
          <a:p>
            <a:pPr marL="457200" indent="-457200"/>
            <a:r>
              <a:rPr lang="en-US" sz="3200" dirty="0"/>
              <a:t>Real Solution</a:t>
            </a:r>
          </a:p>
          <a:p>
            <a:pPr marL="914400" lvl="1" indent="-457200"/>
            <a:r>
              <a:rPr lang="en-US" altLang="zh-CN" sz="2800" dirty="0"/>
              <a:t>While having the </a:t>
            </a:r>
            <a:r>
              <a:rPr lang="en-US" sz="2800" dirty="0"/>
              <a:t>approximation guarantee</a:t>
            </a:r>
          </a:p>
          <a:p>
            <a:pPr marL="457200" indent="-457200"/>
            <a:r>
              <a:rPr lang="en-US" sz="3200" dirty="0"/>
              <a:t>Real-world Trajectory Dataset and Billboard Dataset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Takeaways</a:t>
            </a:r>
            <a:endParaRPr lang="en-US" dirty="0"/>
          </a:p>
          <a:p>
            <a:r>
              <a:rPr lang="en-US" dirty="0"/>
              <a:t>Personal driving trajectories</a:t>
            </a:r>
          </a:p>
          <a:p>
            <a:r>
              <a:rPr lang="en-US" dirty="0"/>
              <a:t>Personal identification of trajectories</a:t>
            </a:r>
          </a:p>
          <a:p>
            <a:r>
              <a:rPr lang="en-US" dirty="0"/>
              <a:t>Digital Billboards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2A1A2-7785-4366-868F-C66C14118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84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985E7-4769-4739-8AFC-71B36D30C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2B2B6-C9FB-42D6-AEF7-4A2AB22F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[1] Ping Zhang, Zhifeng Bao, Yuchen Li, Guoliang Li, Yipeng Zhang, and </a:t>
            </a:r>
            <a:r>
              <a:rPr lang="en-US" dirty="0" err="1"/>
              <a:t>Zhiyong</a:t>
            </a:r>
            <a:r>
              <a:rPr lang="en-US" dirty="0"/>
              <a:t> Peng. 2018. Trajectory-driven Influential Billboard Placement. In SIGKDD. ACM, 2748–2757.</a:t>
            </a:r>
          </a:p>
          <a:p>
            <a:r>
              <a:rPr lang="en-US" dirty="0"/>
              <a:t>[2] Feder, Richard E Just, and David Zilberman. 1985. Adoption of agricultural innovations in developing countries: A survey. </a:t>
            </a:r>
            <a:r>
              <a:rPr lang="en-US" i="1" dirty="0"/>
              <a:t>Economic development and </a:t>
            </a:r>
            <a:r>
              <a:rPr lang="fr-FR" i="1" dirty="0"/>
              <a:t>cultural change </a:t>
            </a:r>
            <a:r>
              <a:rPr lang="fr-FR" dirty="0"/>
              <a:t>33, 2 (1985), 255–298.</a:t>
            </a:r>
          </a:p>
          <a:p>
            <a:r>
              <a:rPr lang="fr-FR" dirty="0"/>
              <a:t>[3] </a:t>
            </a:r>
            <a:r>
              <a:rPr lang="en-US" dirty="0"/>
              <a:t>William H Greene. 2003. </a:t>
            </a:r>
            <a:r>
              <a:rPr lang="en-US" i="1" dirty="0"/>
              <a:t>Econometric analysis</a:t>
            </a:r>
            <a:r>
              <a:rPr lang="en-US" dirty="0"/>
              <a:t>. Pearson Education India.</a:t>
            </a:r>
          </a:p>
          <a:p>
            <a:r>
              <a:rPr lang="en-US" dirty="0"/>
              <a:t>[4] Margaret C Campbell and Kevin Lane Keller. 2003. Brand familiarity and advertising repetition effects. </a:t>
            </a:r>
            <a:r>
              <a:rPr lang="en-US" i="1" dirty="0"/>
              <a:t>Journal of consumer research </a:t>
            </a:r>
            <a:r>
              <a:rPr lang="en-US" dirty="0"/>
              <a:t>30, 2 (2003), 292–304.</a:t>
            </a:r>
          </a:p>
          <a:p>
            <a:r>
              <a:rPr lang="en-US" dirty="0"/>
              <a:t>[5] </a:t>
            </a:r>
            <a:r>
              <a:rPr lang="en-US" dirty="0" err="1"/>
              <a:t>Johny</a:t>
            </a:r>
            <a:r>
              <a:rPr lang="en-US" dirty="0"/>
              <a:t> K Johansson. 1979. Advertising and the S-curve: A new approach. </a:t>
            </a:r>
            <a:r>
              <a:rPr lang="en-US" i="1" dirty="0"/>
              <a:t>Journal of Marketing Research </a:t>
            </a:r>
            <a:r>
              <a:rPr lang="en-US" dirty="0"/>
              <a:t>(1979), 346–354.</a:t>
            </a:r>
          </a:p>
          <a:p>
            <a:r>
              <a:rPr lang="en-US" dirty="0"/>
              <a:t>[6] John DC Little. 1979. Aggregate advertising models: The state of the art. </a:t>
            </a:r>
            <a:r>
              <a:rPr lang="en-US" i="1" dirty="0"/>
              <a:t>Operations research </a:t>
            </a:r>
            <a:r>
              <a:rPr lang="en-US" dirty="0"/>
              <a:t>27, 4 (1979), 629–667.</a:t>
            </a:r>
          </a:p>
          <a:p>
            <a:r>
              <a:rPr lang="en-US" dirty="0"/>
              <a:t>[7] Julian L Simon and Johan Arndt. 1980. The shape of the advertising response function. </a:t>
            </a:r>
            <a:r>
              <a:rPr lang="en-US" i="1" dirty="0"/>
              <a:t>Journal of Advertising Research </a:t>
            </a:r>
            <a:r>
              <a:rPr lang="en-US" dirty="0"/>
              <a:t>(1980).</a:t>
            </a:r>
          </a:p>
          <a:p>
            <a:r>
              <a:rPr lang="en-US" dirty="0"/>
              <a:t>[8] LAMAR. 2017. National Rate Card. </a:t>
            </a:r>
            <a:r>
              <a:rPr lang="en-US" dirty="0">
                <a:hlinkClick r:id="rId2"/>
              </a:rPr>
              <a:t>http://apps.lamar.com/demographicrates/content/salesdocuments/nationalratecard.xlsx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D3F61-F049-43E3-99D2-B335FB43E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0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65106E-CED1-444B-A182-C13ADF0E57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Varying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NYC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65106E-CED1-444B-A182-C13ADF0E57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134E3D-FC72-41C7-A451-C3C6BD4F3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9984" y="1690688"/>
            <a:ext cx="8712031" cy="47863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534B0-DF9D-465F-8FE6-7C86051D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142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5B8470-DEFE-4830-B5A2-D9D4E24B6C6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Varying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in NYC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A5B8470-DEFE-4830-B5A2-D9D4E24B6C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BBD0D6-862B-46BB-BA18-5F3F7312C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0329" y="1690688"/>
            <a:ext cx="9055864" cy="44970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467FF-6995-42FA-AABA-29261FAEE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38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4581B35-09B7-4B06-B6AD-1F23DC7A34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Varying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in NYC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4581B35-09B7-4B06-B6AD-1F23DC7A34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2A35E9-E5BA-402A-8D13-3467DF40A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5541" y="1861052"/>
            <a:ext cx="9202481" cy="44455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F33DA-CA80-42A3-B2E0-D83E1DE1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38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F70367-A168-48A3-92C0-FECC71A34A8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Varying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in NYC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4F70367-A168-48A3-92C0-FECC71A34A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F3A79D-8E3A-4C35-B2BA-99AEA6F40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9056" y="1690688"/>
            <a:ext cx="9133888" cy="46364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6AE13-76B1-4FD9-817B-2E3B5054C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72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E8B75-127C-40CF-8DAA-84E12FE67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on different cost setting strategies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4F147-B33C-42F2-8695-D728E0B9A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C33D7B-98E7-4599-AE2E-3CAC48B17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498" y="1690688"/>
            <a:ext cx="8819003" cy="460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00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E0306C0-83C2-4E88-9BD9-2A4E047412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Varying the budget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E0306C0-83C2-4E88-9BD9-2A4E047412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07582-418B-4FAF-AD69-439CDAF00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37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672BF4C-8D18-48E0-8BCB-48921EB1E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31" y="2159307"/>
            <a:ext cx="12159653" cy="324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21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373B80-3924-49E4-87A5-7AB3B25E97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Varying the number of trajectories |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|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373B80-3924-49E4-87A5-7AB3B25E97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98DE10-40ED-4436-9BB0-E7D8A87AA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790950" y="2340683"/>
            <a:ext cx="4610100" cy="381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06802-0F92-4ADB-9CE8-982AEECE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08BCED-BF71-497E-8480-1A81D7CCC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21683"/>
            <a:ext cx="12192000" cy="29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91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A6AAC-16F7-4EDD-8E32-223EC5788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39</a:t>
            </a:fld>
            <a:endParaRPr lang="en-US"/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CE23F88E-3CAD-405A-AED0-0604003774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4"/>
          <a:stretch/>
        </p:blipFill>
        <p:spPr>
          <a:xfrm>
            <a:off x="864973" y="65292"/>
            <a:ext cx="10338486" cy="67927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D5E466-5946-48C7-8FDB-9D0E28118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" y="5853584"/>
            <a:ext cx="926756" cy="92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40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C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road">
            <a:extLst>
              <a:ext uri="{FF2B5EF4-FFF2-40B4-BE49-F238E27FC236}">
                <a16:creationId xmlns:a16="http://schemas.microsoft.com/office/drawing/2014/main" id="{E3775FBD-16CA-476E-AFA1-72CD61FCC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3557" y="1"/>
            <a:ext cx="101784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46C6F6D-9126-4B39-BA19-877A74711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98" y="171990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8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mpression </a:t>
            </a:r>
            <a:r>
              <a:rPr lang="en-US" sz="28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ounts for </a:t>
            </a:r>
            <a:r>
              <a:rPr lang="en-US" sz="28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utdoor </a:t>
            </a:r>
            <a:r>
              <a:rPr lang="en-US" sz="28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dvertising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EB7E52-3F67-4EA6-A754-E39F2D67BAB7}"/>
              </a:ext>
            </a:extLst>
          </p:cNvPr>
          <p:cNvSpPr/>
          <p:nvPr/>
        </p:nvSpPr>
        <p:spPr>
          <a:xfrm>
            <a:off x="0" y="3428999"/>
            <a:ext cx="20135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Trajectory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867D6F-1C46-4E6E-9D53-05554F86EC38}"/>
              </a:ext>
            </a:extLst>
          </p:cNvPr>
          <p:cNvSpPr/>
          <p:nvPr/>
        </p:nvSpPr>
        <p:spPr>
          <a:xfrm>
            <a:off x="-33601" y="4594075"/>
            <a:ext cx="20135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Budget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B67EDB-CF2C-404A-B239-FD155D7B3C3A}"/>
              </a:ext>
            </a:extLst>
          </p:cNvPr>
          <p:cNvSpPr/>
          <p:nvPr/>
        </p:nvSpPr>
        <p:spPr>
          <a:xfrm>
            <a:off x="-1" y="4006541"/>
            <a:ext cx="20135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Billboards </a:t>
            </a:r>
          </a:p>
        </p:txBody>
      </p:sp>
      <p:pic>
        <p:nvPicPr>
          <p:cNvPr id="26" name="Picture 4" descr="Image result for money">
            <a:extLst>
              <a:ext uri="{FF2B5EF4-FFF2-40B4-BE49-F238E27FC236}">
                <a16:creationId xmlns:a16="http://schemas.microsoft.com/office/drawing/2014/main" id="{E3AE1735-1773-4429-BC3E-EA3D9B351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46" y="5168858"/>
            <a:ext cx="1348561" cy="155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27A331A-8CE0-43E7-8798-AA668388329E}"/>
              </a:ext>
            </a:extLst>
          </p:cNvPr>
          <p:cNvSpPr/>
          <p:nvPr/>
        </p:nvSpPr>
        <p:spPr>
          <a:xfrm>
            <a:off x="3818713" y="3300180"/>
            <a:ext cx="2653961" cy="2582271"/>
          </a:xfrm>
          <a:prstGeom prst="ellipse">
            <a:avLst/>
          </a:pr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3579AC-8960-4589-AEC7-93989E25B409}"/>
              </a:ext>
            </a:extLst>
          </p:cNvPr>
          <p:cNvSpPr/>
          <p:nvPr/>
        </p:nvSpPr>
        <p:spPr>
          <a:xfrm>
            <a:off x="4356124" y="0"/>
            <a:ext cx="2653961" cy="2582271"/>
          </a:xfrm>
          <a:prstGeom prst="ellipse">
            <a:avLst/>
          </a:pr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F0201E-EF99-4145-A079-8D1F5D65777F}"/>
              </a:ext>
            </a:extLst>
          </p:cNvPr>
          <p:cNvSpPr/>
          <p:nvPr/>
        </p:nvSpPr>
        <p:spPr>
          <a:xfrm>
            <a:off x="9352652" y="1628592"/>
            <a:ext cx="2653961" cy="2582271"/>
          </a:xfrm>
          <a:prstGeom prst="ellipse">
            <a:avLst/>
          </a:pr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24BAE539-6331-421E-ABF9-F7944D2F2A93}"/>
                  </a:ext>
                </a:extLst>
              </p:cNvPr>
              <p:cNvSpPr/>
              <p:nvPr/>
            </p:nvSpPr>
            <p:spPr>
              <a:xfrm>
                <a:off x="2170685" y="2665464"/>
                <a:ext cx="9864186" cy="4058433"/>
              </a:xfrm>
              <a:prstGeom prst="roundRect">
                <a:avLst/>
              </a:prstGeom>
              <a:ln w="7620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just"/>
                <a:r>
                  <a:rPr lang="en-US" altLang="zh-CN" sz="2800" dirty="0"/>
                  <a:t>Input: </a:t>
                </a:r>
                <a:endParaRPr lang="en-US" sz="2800" dirty="0"/>
              </a:p>
              <a:p>
                <a:pPr algn="just"/>
                <a:r>
                  <a:rPr lang="en-US" sz="2800" dirty="0"/>
                  <a:t>(1) Billboard database </a:t>
                </a:r>
                <a:r>
                  <a:rPr lang="en-US" sz="2800" b="1" i="1" dirty="0">
                    <a:solidFill>
                      <a:srgbClr val="FF0000"/>
                    </a:solidFill>
                  </a:rPr>
                  <a:t>U</a:t>
                </a:r>
                <a:r>
                  <a:rPr lang="en-US" sz="2800" dirty="0"/>
                  <a:t>; (2) Trajectory database </a:t>
                </a:r>
                <a:r>
                  <a:rPr lang="en-US" sz="2800" b="1" i="1" dirty="0">
                    <a:solidFill>
                      <a:srgbClr val="FF0000"/>
                    </a:solidFill>
                  </a:rPr>
                  <a:t>T</a:t>
                </a:r>
                <a:r>
                  <a:rPr lang="en-US" sz="2800" dirty="0"/>
                  <a:t>; (3) Budget constraint </a:t>
                </a:r>
                <a:r>
                  <a:rPr lang="en-US" sz="2800" b="1" i="1" dirty="0">
                    <a:solidFill>
                      <a:srgbClr val="FF0000"/>
                    </a:solidFill>
                  </a:rPr>
                  <a:t>B</a:t>
                </a:r>
                <a:r>
                  <a:rPr lang="en-US" sz="2800" dirty="0"/>
                  <a:t>;  (4) Influence </a:t>
                </a:r>
                <a:r>
                  <a:rPr lang="en-US" altLang="zh-CN" sz="2800" dirty="0"/>
                  <a:t>Measurement</a:t>
                </a:r>
                <a:r>
                  <a:rPr lang="en-US" sz="2800" dirty="0"/>
                  <a:t> </a:t>
                </a:r>
                <a:r>
                  <a:rPr lang="en-US" sz="2800" b="1" i="1" dirty="0">
                    <a:solidFill>
                      <a:srgbClr val="FF0000"/>
                    </a:solidFill>
                  </a:rPr>
                  <a:t>I(S)</a:t>
                </a:r>
              </a:p>
              <a:p>
                <a:pPr algn="just"/>
                <a:r>
                  <a:rPr lang="en-US" sz="2800" dirty="0"/>
                  <a:t>Output:</a:t>
                </a:r>
              </a:p>
              <a:p>
                <a:pPr algn="just"/>
                <a:r>
                  <a:rPr lang="en-US" sz="2800" dirty="0"/>
                  <a:t>Subset </a:t>
                </a:r>
                <a:r>
                  <a:rPr lang="en-US" sz="2800" b="1" i="1" dirty="0">
                    <a:solidFill>
                      <a:srgbClr val="FF0000"/>
                    </a:solidFill>
                  </a:rPr>
                  <a:t>S ⊆ U </a:t>
                </a:r>
                <a:r>
                  <a:rPr lang="en-US" sz="2800" dirty="0"/>
                  <a:t>that maximizes the overall influence of S such that the total cost of S does not exceed B.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dirty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𝑐𝑜𝑠𝑡</m:t>
                              </m:r>
                              <m:d>
                                <m:dPr>
                                  <m:ctrlPr>
                                    <a:rPr lang="en-US" altLang="zh-CN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  <a:p>
                <a:pPr algn="just"/>
                <a:endParaRPr lang="en-US" sz="2800" dirty="0"/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24BAE539-6331-421E-ABF9-F7944D2F2A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685" y="2665464"/>
                <a:ext cx="9864186" cy="405843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B7210-0AF9-4BE7-AE50-69AD10E67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160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9138">
        <p:fade/>
      </p:transition>
    </mc:Choice>
    <mc:Fallback xmlns="">
      <p:transition spd="med" advClick="0" advTm="591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E0DCFA3-FA4E-458E-A3D2-54FBB0027BC4}"/>
              </a:ext>
            </a:extLst>
          </p:cNvPr>
          <p:cNvGrpSpPr/>
          <p:nvPr/>
        </p:nvGrpSpPr>
        <p:grpSpPr>
          <a:xfrm>
            <a:off x="0" y="2019300"/>
            <a:ext cx="21258099" cy="4838700"/>
            <a:chOff x="0" y="2876550"/>
            <a:chExt cx="21258099" cy="3981450"/>
          </a:xfrm>
        </p:grpSpPr>
        <p:pic>
          <p:nvPicPr>
            <p:cNvPr id="7" name="Picture 2" descr="Image result for road">
              <a:extLst>
                <a:ext uri="{FF2B5EF4-FFF2-40B4-BE49-F238E27FC236}">
                  <a16:creationId xmlns:a16="http://schemas.microsoft.com/office/drawing/2014/main" id="{8BE28B63-41E7-486C-B574-C33C9FEA6B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876550"/>
              <a:ext cx="7086033" cy="398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Image result for road">
              <a:extLst>
                <a:ext uri="{FF2B5EF4-FFF2-40B4-BE49-F238E27FC236}">
                  <a16:creationId xmlns:a16="http://schemas.microsoft.com/office/drawing/2014/main" id="{CD5D78EE-E931-4CFE-A180-AD5BF38E1D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033" y="2876550"/>
              <a:ext cx="7086033" cy="398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mage result for road">
              <a:extLst>
                <a:ext uri="{FF2B5EF4-FFF2-40B4-BE49-F238E27FC236}">
                  <a16:creationId xmlns:a16="http://schemas.microsoft.com/office/drawing/2014/main" id="{F7B94CFF-1AA3-4349-B8B6-DCF127317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2066" y="2876550"/>
              <a:ext cx="7086033" cy="398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图片 11">
            <a:extLst>
              <a:ext uri="{FF2B5EF4-FFF2-40B4-BE49-F238E27FC236}">
                <a16:creationId xmlns:a16="http://schemas.microsoft.com/office/drawing/2014/main" id="{6033AA91-DC56-4835-9FEA-77A70B51E0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16" y="4549369"/>
            <a:ext cx="2099576" cy="2099576"/>
          </a:xfrm>
          <a:prstGeom prst="rect">
            <a:avLst/>
          </a:prstGeom>
        </p:spPr>
      </p:pic>
      <p:pic>
        <p:nvPicPr>
          <p:cNvPr id="5" name="图形 21" descr="火">
            <a:extLst>
              <a:ext uri="{FF2B5EF4-FFF2-40B4-BE49-F238E27FC236}">
                <a16:creationId xmlns:a16="http://schemas.microsoft.com/office/drawing/2014/main" id="{1E093108-36B4-4147-88A3-6B95731496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2936363" y="5789162"/>
            <a:ext cx="539869" cy="5398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668B22-C447-4345-AF4A-28B0ABC6BB8C}"/>
              </a:ext>
            </a:extLst>
          </p:cNvPr>
          <p:cNvSpPr/>
          <p:nvPr/>
        </p:nvSpPr>
        <p:spPr>
          <a:xfrm>
            <a:off x="325840" y="344303"/>
            <a:ext cx="9103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1. How a billboard impresses an audience?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2D6AF3-EA38-45ED-83F8-2C7ED040FB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237" y="2680622"/>
            <a:ext cx="2188468" cy="243840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0FBD992-9610-4CFC-A091-8E09A85D331E}"/>
              </a:ext>
            </a:extLst>
          </p:cNvPr>
          <p:cNvSpPr/>
          <p:nvPr/>
        </p:nvSpPr>
        <p:spPr>
          <a:xfrm>
            <a:off x="3682294" y="957489"/>
            <a:ext cx="5849464" cy="5691456"/>
          </a:xfrm>
          <a:prstGeom prst="ellipse">
            <a:avLst/>
          </a:pr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CD2657-6124-42C9-AA12-F3DB06E66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5</a:t>
            </a:fld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49A072-4684-404A-98FE-4DFB559F3362}"/>
              </a:ext>
            </a:extLst>
          </p:cNvPr>
          <p:cNvCxnSpPr/>
          <p:nvPr/>
        </p:nvCxnSpPr>
        <p:spPr>
          <a:xfrm flipH="1">
            <a:off x="3682294" y="3877056"/>
            <a:ext cx="2901386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108AA6-C9EF-4B4F-A730-7191245D7075}"/>
                  </a:ext>
                </a:extLst>
              </p:cNvPr>
              <p:cNvSpPr txBox="1"/>
              <p:nvPr/>
            </p:nvSpPr>
            <p:spPr>
              <a:xfrm>
                <a:off x="4724400" y="3336051"/>
                <a:ext cx="914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108AA6-C9EF-4B4F-A730-7191245D7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336051"/>
                <a:ext cx="914400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4913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986">
        <p:fade/>
      </p:transition>
    </mc:Choice>
    <mc:Fallback xmlns="">
      <p:transition spd="med" advTm="529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L -0.58125 0.0002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63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022E-16 L -0.60209 -0.0057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104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668B22-C447-4345-AF4A-28B0ABC6BB8C}"/>
              </a:ext>
            </a:extLst>
          </p:cNvPr>
          <p:cNvSpPr/>
          <p:nvPr/>
        </p:nvSpPr>
        <p:spPr>
          <a:xfrm>
            <a:off x="325840" y="344303"/>
            <a:ext cx="58464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Comic Sans MS" panose="030F0702030302020204" pitchFamily="66" charset="0"/>
              </a:rPr>
              <a:t>2. </a:t>
            </a:r>
            <a:r>
              <a:rPr lang="en-US" sz="3600" dirty="0">
                <a:latin typeface="Comic Sans MS" panose="030F0702030302020204" pitchFamily="66" charset="0"/>
              </a:rPr>
              <a:t>Influence Measurement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对象 1">
                <a:extLst>
                  <a:ext uri="{FF2B5EF4-FFF2-40B4-BE49-F238E27FC236}">
                    <a16:creationId xmlns:a16="http://schemas.microsoft.com/office/drawing/2014/main" id="{5A6CD3F4-3870-49C7-B37C-694DDE06BEC6}"/>
                  </a:ext>
                </a:extLst>
              </p:cNvPr>
              <p:cNvSpPr txBox="1"/>
              <p:nvPr/>
            </p:nvSpPr>
            <p:spPr>
              <a:xfrm>
                <a:off x="743596" y="2780685"/>
                <a:ext cx="4000500" cy="930275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对象 1">
                <a:extLst>
                  <a:ext uri="{FF2B5EF4-FFF2-40B4-BE49-F238E27FC236}">
                    <a16:creationId xmlns:a16="http://schemas.microsoft.com/office/drawing/2014/main" id="{5A6CD3F4-3870-49C7-B37C-694DDE06B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96" y="2780685"/>
                <a:ext cx="4000500" cy="930275"/>
              </a:xfrm>
              <a:prstGeom prst="rect">
                <a:avLst/>
              </a:prstGeom>
              <a:blipFill>
                <a:blip r:embed="rId4"/>
                <a:stretch>
                  <a:fillRect b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3C94BD3-B15B-4CBC-8016-B001D2C0205D}"/>
                  </a:ext>
                </a:extLst>
              </p:cNvPr>
              <p:cNvSpPr/>
              <p:nvPr/>
            </p:nvSpPr>
            <p:spPr>
              <a:xfrm>
                <a:off x="612967" y="1360461"/>
                <a:ext cx="3558200" cy="904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32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dirty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altLang="zh-CN" sz="3200" i="1" dirty="0">
                                  <a:latin typeface="Cambria Math" panose="02040503050406030204" pitchFamily="18" charset="0"/>
                                </a:rPr>
                                <m:t>𝑐𝑜𝑠𝑡</m:t>
                              </m:r>
                              <m:d>
                                <m:dPr>
                                  <m:ctrlPr>
                                    <a:rPr lang="en-US" altLang="zh-CN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altLang="zh-CN" sz="3200" i="1" dirty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32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32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3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3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3C94BD3-B15B-4CBC-8016-B001D2C02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67" y="1360461"/>
                <a:ext cx="3558200" cy="9041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933262C2-5D93-423B-9FCA-195BBF701DE2}"/>
              </a:ext>
            </a:extLst>
          </p:cNvPr>
          <p:cNvGrpSpPr/>
          <p:nvPr/>
        </p:nvGrpSpPr>
        <p:grpSpPr>
          <a:xfrm>
            <a:off x="325840" y="4789714"/>
            <a:ext cx="11604903" cy="1843315"/>
            <a:chOff x="325840" y="4789714"/>
            <a:chExt cx="11604903" cy="184331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55D487A-7B2A-431F-B440-61EA907E57BD}"/>
                </a:ext>
              </a:extLst>
            </p:cNvPr>
            <p:cNvSpPr/>
            <p:nvPr/>
          </p:nvSpPr>
          <p:spPr>
            <a:xfrm>
              <a:off x="325840" y="4789714"/>
              <a:ext cx="11604903" cy="18433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dk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6E98409-4F9A-4B7F-8A42-B7C4ACD36EB5}"/>
                </a:ext>
              </a:extLst>
            </p:cNvPr>
            <p:cNvSpPr/>
            <p:nvPr/>
          </p:nvSpPr>
          <p:spPr>
            <a:xfrm>
              <a:off x="395148" y="4876800"/>
              <a:ext cx="11466286" cy="1665925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dk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604D616D-4E90-450E-8CCF-D935993BC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699" y="4987576"/>
            <a:ext cx="887918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 It enough for impressing a person only one time?</a:t>
            </a:r>
            <a:br>
              <a:rPr lang="en-US" sz="3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823601-7467-4055-B7EB-4B3B2C66F287}"/>
              </a:ext>
            </a:extLst>
          </p:cNvPr>
          <p:cNvSpPr/>
          <p:nvPr/>
        </p:nvSpPr>
        <p:spPr>
          <a:xfrm>
            <a:off x="408894" y="5858004"/>
            <a:ext cx="11438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One-time </a:t>
            </a:r>
            <a:r>
              <a:rPr lang="en-US" altLang="zh-CN" sz="2800" dirty="0">
                <a:solidFill>
                  <a:schemeClr val="bg1"/>
                </a:solidFill>
              </a:rPr>
              <a:t>impression is </a:t>
            </a:r>
            <a:r>
              <a:rPr lang="en-US" altLang="zh-CN" sz="2800" dirty="0">
                <a:solidFill>
                  <a:srgbClr val="FF0000"/>
                </a:solidFill>
              </a:rPr>
              <a:t>not</a:t>
            </a:r>
            <a:r>
              <a:rPr lang="en-US" altLang="zh-CN" sz="2800" dirty="0"/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enough 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chemeClr val="bg1"/>
                </a:solidFill>
              </a:rPr>
              <a:t>Gershon et al., 1985[2]; William et al., 2003 [3]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96FB43-5114-4D38-9B79-33835A939F7F}"/>
              </a:ext>
            </a:extLst>
          </p:cNvPr>
          <p:cNvCxnSpPr/>
          <p:nvPr/>
        </p:nvCxnSpPr>
        <p:spPr>
          <a:xfrm>
            <a:off x="612967" y="5704115"/>
            <a:ext cx="109113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4CE91E-B5AD-4C2E-A4BB-CFB85BF5BF48}"/>
              </a:ext>
            </a:extLst>
          </p:cNvPr>
          <p:cNvSpPr txBox="1"/>
          <p:nvPr/>
        </p:nvSpPr>
        <p:spPr>
          <a:xfrm>
            <a:off x="4328520" y="3059668"/>
            <a:ext cx="535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altLang="zh-CN" i="1" dirty="0"/>
              <a:t>Ping</a:t>
            </a:r>
            <a:r>
              <a:rPr lang="en-US" i="1" dirty="0"/>
              <a:t> et al., SIGKDD 2018 [1])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ACC41-A7D5-4DC4-8546-AEA102E18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6BBFF40-6B0B-4AD2-8068-BD1AE1033909}" type="slidenum">
              <a:rPr lang="en-US" smtClean="0"/>
              <a:t>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371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865">
        <p:fade/>
      </p:transition>
    </mc:Choice>
    <mc:Fallback xmlns="">
      <p:transition spd="med" advTm="458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8" grpId="0"/>
      <p:bldP spid="29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E0DCFA3-FA4E-458E-A3D2-54FBB0027BC4}"/>
              </a:ext>
            </a:extLst>
          </p:cNvPr>
          <p:cNvGrpSpPr/>
          <p:nvPr/>
        </p:nvGrpSpPr>
        <p:grpSpPr>
          <a:xfrm>
            <a:off x="0" y="2019300"/>
            <a:ext cx="21258099" cy="4838700"/>
            <a:chOff x="0" y="2876550"/>
            <a:chExt cx="21258099" cy="3981450"/>
          </a:xfrm>
        </p:grpSpPr>
        <p:pic>
          <p:nvPicPr>
            <p:cNvPr id="7" name="Picture 2" descr="Image result for road">
              <a:extLst>
                <a:ext uri="{FF2B5EF4-FFF2-40B4-BE49-F238E27FC236}">
                  <a16:creationId xmlns:a16="http://schemas.microsoft.com/office/drawing/2014/main" id="{8BE28B63-41E7-486C-B574-C33C9FEA6B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876550"/>
              <a:ext cx="7086033" cy="398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Image result for road">
              <a:extLst>
                <a:ext uri="{FF2B5EF4-FFF2-40B4-BE49-F238E27FC236}">
                  <a16:creationId xmlns:a16="http://schemas.microsoft.com/office/drawing/2014/main" id="{CD5D78EE-E931-4CFE-A180-AD5BF38E1D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033" y="2876550"/>
              <a:ext cx="7086033" cy="398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mage result for road">
              <a:extLst>
                <a:ext uri="{FF2B5EF4-FFF2-40B4-BE49-F238E27FC236}">
                  <a16:creationId xmlns:a16="http://schemas.microsoft.com/office/drawing/2014/main" id="{F7B94CFF-1AA3-4349-B8B6-DCF127317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2066" y="2876550"/>
              <a:ext cx="7086033" cy="398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图片 11">
            <a:extLst>
              <a:ext uri="{FF2B5EF4-FFF2-40B4-BE49-F238E27FC236}">
                <a16:creationId xmlns:a16="http://schemas.microsoft.com/office/drawing/2014/main" id="{6033AA91-DC56-4835-9FEA-77A70B51E0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16" y="4549369"/>
            <a:ext cx="2099576" cy="2099576"/>
          </a:xfrm>
          <a:prstGeom prst="rect">
            <a:avLst/>
          </a:prstGeom>
        </p:spPr>
      </p:pic>
      <p:pic>
        <p:nvPicPr>
          <p:cNvPr id="5" name="图形 21" descr="火">
            <a:extLst>
              <a:ext uri="{FF2B5EF4-FFF2-40B4-BE49-F238E27FC236}">
                <a16:creationId xmlns:a16="http://schemas.microsoft.com/office/drawing/2014/main" id="{1E093108-36B4-4147-88A3-6B95731496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2936363" y="5789162"/>
            <a:ext cx="539869" cy="5398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668B22-C447-4345-AF4A-28B0ABC6BB8C}"/>
              </a:ext>
            </a:extLst>
          </p:cNvPr>
          <p:cNvSpPr/>
          <p:nvPr/>
        </p:nvSpPr>
        <p:spPr>
          <a:xfrm>
            <a:off x="325840" y="344303"/>
            <a:ext cx="55796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Comic Sans MS" panose="030F0702030302020204" pitchFamily="66" charset="0"/>
              </a:rPr>
              <a:t>2. </a:t>
            </a:r>
            <a:r>
              <a:rPr lang="en-US" sz="3600" dirty="0">
                <a:latin typeface="Comic Sans MS" panose="030F0702030302020204" pitchFamily="66" charset="0"/>
              </a:rPr>
              <a:t>Influence </a:t>
            </a:r>
            <a:r>
              <a:rPr lang="en-US" altLang="zh-CN" sz="3600" dirty="0"/>
              <a:t>Measurement</a:t>
            </a:r>
            <a:endParaRPr lang="en-US" sz="3600" dirty="0">
              <a:latin typeface="Comic Sans MS" panose="030F0702030302020204" pitchFamily="66" charset="0"/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2D6AF3-EA38-45ED-83F8-2C7ED040FB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237" y="2680622"/>
            <a:ext cx="2188468" cy="2438405"/>
          </a:xfrm>
          <a:prstGeom prst="rect">
            <a:avLst/>
          </a:prstGeom>
        </p:spPr>
      </p:pic>
      <p:sp>
        <p:nvSpPr>
          <p:cNvPr id="12" name="文本框 15">
            <a:extLst>
              <a:ext uri="{FF2B5EF4-FFF2-40B4-BE49-F238E27FC236}">
                <a16:creationId xmlns:a16="http://schemas.microsoft.com/office/drawing/2014/main" id="{CBA883AA-E31A-4F3A-A36B-65CCB72DEC95}"/>
              </a:ext>
            </a:extLst>
          </p:cNvPr>
          <p:cNvSpPr txBox="1"/>
          <p:nvPr/>
        </p:nvSpPr>
        <p:spPr>
          <a:xfrm>
            <a:off x="3352516" y="4472696"/>
            <a:ext cx="209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Comic Sans MS" panose="030F0702030302020204" pitchFamily="66" charset="0"/>
                <a:ea typeface="+mj-ea"/>
                <a:cs typeface="+mj-cs"/>
              </a:rPr>
              <a:t>I see it!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25735E-2F60-4BC7-B5A3-344DA076F07F}"/>
              </a:ext>
            </a:extLst>
          </p:cNvPr>
          <p:cNvSpPr/>
          <p:nvPr/>
        </p:nvSpPr>
        <p:spPr>
          <a:xfrm>
            <a:off x="8166878" y="1883887"/>
            <a:ext cx="368294" cy="247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773596B-3AED-48C0-90F3-1257BE2731FE}"/>
              </a:ext>
            </a:extLst>
          </p:cNvPr>
          <p:cNvGrpSpPr/>
          <p:nvPr/>
        </p:nvGrpSpPr>
        <p:grpSpPr>
          <a:xfrm>
            <a:off x="7196757" y="89973"/>
            <a:ext cx="4526959" cy="2590649"/>
            <a:chOff x="7196757" y="89973"/>
            <a:chExt cx="4526959" cy="259064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B8F777A-580C-4DBE-9113-2653594E4FA5}"/>
                </a:ext>
              </a:extLst>
            </p:cNvPr>
            <p:cNvGrpSpPr/>
            <p:nvPr/>
          </p:nvGrpSpPr>
          <p:grpSpPr>
            <a:xfrm>
              <a:off x="7675591" y="89973"/>
              <a:ext cx="4048125" cy="2105025"/>
              <a:chOff x="6143625" y="76200"/>
              <a:chExt cx="4048125" cy="2105025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5C33714-0F66-4FBA-9054-F57A29D93C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72200" y="76200"/>
                <a:ext cx="0" cy="2105025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9228877E-F4A7-485E-AFBA-E6187E8544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3625" y="2152650"/>
                <a:ext cx="4048125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149417-127C-4451-8530-2E5C9B34487E}"/>
                </a:ext>
              </a:extLst>
            </p:cNvPr>
            <p:cNvSpPr txBox="1"/>
            <p:nvPr/>
          </p:nvSpPr>
          <p:spPr>
            <a:xfrm rot="16200000">
              <a:off x="6708474" y="910980"/>
              <a:ext cx="14382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Influence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937F76-EACC-4068-ADE4-D8847B44AE6B}"/>
                </a:ext>
              </a:extLst>
            </p:cNvPr>
            <p:cNvSpPr txBox="1"/>
            <p:nvPr/>
          </p:nvSpPr>
          <p:spPr>
            <a:xfrm>
              <a:off x="8086757" y="2218957"/>
              <a:ext cx="30030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Impression Times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6FB1F02-7163-462E-9029-1675428C3762}"/>
              </a:ext>
            </a:extLst>
          </p:cNvPr>
          <p:cNvSpPr txBox="1"/>
          <p:nvPr/>
        </p:nvSpPr>
        <p:spPr>
          <a:xfrm>
            <a:off x="7603329" y="1413098"/>
            <a:ext cx="1495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7C9FBD-4F37-4439-8956-714365BF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013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385">
        <p:fade/>
      </p:transition>
    </mc:Choice>
    <mc:Fallback xmlns="">
      <p:transition spd="med" advTm="153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L -0.58125 0.00023 " pathEditMode="relative" rAng="0" ptsTypes="AA">
                                      <p:cBhvr>
                                        <p:cTn id="25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63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022E-16 L -0.60092 -0.00162 " pathEditMode="relative" rAng="0" ptsTypes="AA">
                                      <p:cBhvr>
                                        <p:cTn id="27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5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23" grpId="0" animBg="1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E0DCFA3-FA4E-458E-A3D2-54FBB0027BC4}"/>
              </a:ext>
            </a:extLst>
          </p:cNvPr>
          <p:cNvGrpSpPr/>
          <p:nvPr/>
        </p:nvGrpSpPr>
        <p:grpSpPr>
          <a:xfrm>
            <a:off x="0" y="2019300"/>
            <a:ext cx="21258099" cy="4838700"/>
            <a:chOff x="0" y="2876550"/>
            <a:chExt cx="21258099" cy="3981450"/>
          </a:xfrm>
        </p:grpSpPr>
        <p:pic>
          <p:nvPicPr>
            <p:cNvPr id="7" name="Picture 2" descr="Image result for road">
              <a:extLst>
                <a:ext uri="{FF2B5EF4-FFF2-40B4-BE49-F238E27FC236}">
                  <a16:creationId xmlns:a16="http://schemas.microsoft.com/office/drawing/2014/main" id="{8BE28B63-41E7-486C-B574-C33C9FEA6B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876550"/>
              <a:ext cx="7086033" cy="398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Image result for road">
              <a:extLst>
                <a:ext uri="{FF2B5EF4-FFF2-40B4-BE49-F238E27FC236}">
                  <a16:creationId xmlns:a16="http://schemas.microsoft.com/office/drawing/2014/main" id="{CD5D78EE-E931-4CFE-A180-AD5BF38E1D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033" y="2876550"/>
              <a:ext cx="7086033" cy="398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mage result for road">
              <a:extLst>
                <a:ext uri="{FF2B5EF4-FFF2-40B4-BE49-F238E27FC236}">
                  <a16:creationId xmlns:a16="http://schemas.microsoft.com/office/drawing/2014/main" id="{F7B94CFF-1AA3-4349-B8B6-DCF127317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2066" y="2876550"/>
              <a:ext cx="7086033" cy="398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图片 11">
            <a:extLst>
              <a:ext uri="{FF2B5EF4-FFF2-40B4-BE49-F238E27FC236}">
                <a16:creationId xmlns:a16="http://schemas.microsoft.com/office/drawing/2014/main" id="{6033AA91-DC56-4835-9FEA-77A70B51E0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16" y="4549369"/>
            <a:ext cx="2099576" cy="2099576"/>
          </a:xfrm>
          <a:prstGeom prst="rect">
            <a:avLst/>
          </a:prstGeom>
        </p:spPr>
      </p:pic>
      <p:pic>
        <p:nvPicPr>
          <p:cNvPr id="5" name="图形 21" descr="火">
            <a:extLst>
              <a:ext uri="{FF2B5EF4-FFF2-40B4-BE49-F238E27FC236}">
                <a16:creationId xmlns:a16="http://schemas.microsoft.com/office/drawing/2014/main" id="{1E093108-36B4-4147-88A3-6B95731496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936363" y="5789162"/>
            <a:ext cx="539869" cy="5398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668B22-C447-4345-AF4A-28B0ABC6BB8C}"/>
              </a:ext>
            </a:extLst>
          </p:cNvPr>
          <p:cNvSpPr/>
          <p:nvPr/>
        </p:nvSpPr>
        <p:spPr>
          <a:xfrm>
            <a:off x="325840" y="344303"/>
            <a:ext cx="55796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Comic Sans MS" panose="030F0702030302020204" pitchFamily="66" charset="0"/>
              </a:rPr>
              <a:t>2. </a:t>
            </a:r>
            <a:r>
              <a:rPr lang="en-US" sz="3600" dirty="0">
                <a:latin typeface="Comic Sans MS" panose="030F0702030302020204" pitchFamily="66" charset="0"/>
              </a:rPr>
              <a:t>Influence </a:t>
            </a:r>
            <a:r>
              <a:rPr lang="en-US" altLang="zh-CN" sz="3600" dirty="0"/>
              <a:t>Measurement</a:t>
            </a:r>
            <a:endParaRPr lang="en-US" sz="3600" dirty="0">
              <a:latin typeface="Comic Sans MS" panose="030F0702030302020204" pitchFamily="66" charset="0"/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2D6AF3-EA38-45ED-83F8-2C7ED040F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237" y="2680622"/>
            <a:ext cx="2188468" cy="2438405"/>
          </a:xfrm>
          <a:prstGeom prst="rect">
            <a:avLst/>
          </a:prstGeom>
        </p:spPr>
      </p:pic>
      <p:sp>
        <p:nvSpPr>
          <p:cNvPr id="12" name="文本框 15">
            <a:extLst>
              <a:ext uri="{FF2B5EF4-FFF2-40B4-BE49-F238E27FC236}">
                <a16:creationId xmlns:a16="http://schemas.microsoft.com/office/drawing/2014/main" id="{CBA883AA-E31A-4F3A-A36B-65CCB72DEC95}"/>
              </a:ext>
            </a:extLst>
          </p:cNvPr>
          <p:cNvSpPr txBox="1"/>
          <p:nvPr/>
        </p:nvSpPr>
        <p:spPr>
          <a:xfrm>
            <a:off x="2801257" y="4472696"/>
            <a:ext cx="3294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omic Sans MS" panose="030F0702030302020204" pitchFamily="66" charset="0"/>
              </a:rPr>
              <a:t>It is familiar!</a:t>
            </a:r>
            <a:endParaRPr lang="en-US" sz="3600" dirty="0">
              <a:latin typeface="Comic Sans MS" panose="030F0702030302020204" pitchFamily="66" charset="0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82D85D-52A2-45AB-8571-B77C35028B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23" y="2666107"/>
            <a:ext cx="2188468" cy="24384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8A62FF-EA96-4577-921E-0F04B7F356C4}"/>
              </a:ext>
            </a:extLst>
          </p:cNvPr>
          <p:cNvSpPr/>
          <p:nvPr/>
        </p:nvSpPr>
        <p:spPr>
          <a:xfrm>
            <a:off x="8166878" y="1883887"/>
            <a:ext cx="368294" cy="247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4B6ACE-9AB7-4059-A422-C834B36917C6}"/>
              </a:ext>
            </a:extLst>
          </p:cNvPr>
          <p:cNvGrpSpPr/>
          <p:nvPr/>
        </p:nvGrpSpPr>
        <p:grpSpPr>
          <a:xfrm>
            <a:off x="7196757" y="89973"/>
            <a:ext cx="4526959" cy="2590649"/>
            <a:chOff x="7196757" y="89973"/>
            <a:chExt cx="4526959" cy="259064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4E8387-71C6-42AC-B83B-9CD352CC2463}"/>
                </a:ext>
              </a:extLst>
            </p:cNvPr>
            <p:cNvGrpSpPr/>
            <p:nvPr/>
          </p:nvGrpSpPr>
          <p:grpSpPr>
            <a:xfrm>
              <a:off x="7675591" y="89973"/>
              <a:ext cx="4048125" cy="2105025"/>
              <a:chOff x="6143625" y="76200"/>
              <a:chExt cx="4048125" cy="2105025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7341CBA-DA73-460C-B914-6FC96D5E57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72200" y="76200"/>
                <a:ext cx="0" cy="2105025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FFB1ABD-1686-4F67-BF15-4123C97313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3625" y="2152650"/>
                <a:ext cx="4048125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BBB62A-4154-4155-AF2E-72455EA25273}"/>
                </a:ext>
              </a:extLst>
            </p:cNvPr>
            <p:cNvSpPr txBox="1"/>
            <p:nvPr/>
          </p:nvSpPr>
          <p:spPr>
            <a:xfrm rot="16200000">
              <a:off x="6708474" y="910980"/>
              <a:ext cx="14382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Influence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EA74B1-E8F6-42F6-812F-66C582C7A882}"/>
                </a:ext>
              </a:extLst>
            </p:cNvPr>
            <p:cNvSpPr txBox="1"/>
            <p:nvPr/>
          </p:nvSpPr>
          <p:spPr>
            <a:xfrm>
              <a:off x="8086757" y="2218957"/>
              <a:ext cx="30030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Impression Times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030C781-4337-43C1-904A-85138D3D156A}"/>
              </a:ext>
            </a:extLst>
          </p:cNvPr>
          <p:cNvSpPr txBox="1"/>
          <p:nvPr/>
        </p:nvSpPr>
        <p:spPr>
          <a:xfrm>
            <a:off x="7603329" y="1413098"/>
            <a:ext cx="1495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Time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509A6D-2A04-486C-B031-00901807474D}"/>
              </a:ext>
            </a:extLst>
          </p:cNvPr>
          <p:cNvSpPr/>
          <p:nvPr/>
        </p:nvSpPr>
        <p:spPr>
          <a:xfrm>
            <a:off x="9404140" y="1416273"/>
            <a:ext cx="368294" cy="716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2ECE16-5708-436D-A2D1-66B45E07844F}"/>
              </a:ext>
            </a:extLst>
          </p:cNvPr>
          <p:cNvSpPr txBox="1"/>
          <p:nvPr/>
        </p:nvSpPr>
        <p:spPr>
          <a:xfrm>
            <a:off x="8843377" y="944250"/>
            <a:ext cx="1495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2</a:t>
            </a:r>
            <a:r>
              <a:rPr lang="en-US" altLang="zh-CN" sz="2400" baseline="30000" dirty="0"/>
              <a:t>nd</a:t>
            </a:r>
            <a:r>
              <a:rPr lang="en-US" sz="2400" dirty="0"/>
              <a:t> 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EAD31A-9279-4EA1-B73E-40F94E80C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9396"/>
      </p:ext>
    </p:extLst>
  </p:cSld>
  <p:clrMapOvr>
    <a:masterClrMapping/>
  </p:clrMapOvr>
  <p:transition spd="slow" advTm="1065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L -0.58125 0.00023 " pathEditMode="relative" rAng="0" ptsTypes="AA">
                                      <p:cBhvr>
                                        <p:cTn id="21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63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022E-16 L -0.60092 -0.00162 " pathEditMode="relative" rAng="0" ptsTypes="AA">
                                      <p:cBhvr>
                                        <p:cTn id="23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52" y="-9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81481E-6 L -0.60091 -0.00163 " pathEditMode="relative" rAng="0" ptsTypes="AA">
                                      <p:cBhvr>
                                        <p:cTn id="25" dur="1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5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21" grpId="0" animBg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E0DCFA3-FA4E-458E-A3D2-54FBB0027BC4}"/>
              </a:ext>
            </a:extLst>
          </p:cNvPr>
          <p:cNvGrpSpPr/>
          <p:nvPr/>
        </p:nvGrpSpPr>
        <p:grpSpPr>
          <a:xfrm>
            <a:off x="0" y="2019300"/>
            <a:ext cx="21258099" cy="4838700"/>
            <a:chOff x="0" y="2876550"/>
            <a:chExt cx="21258099" cy="3981450"/>
          </a:xfrm>
        </p:grpSpPr>
        <p:pic>
          <p:nvPicPr>
            <p:cNvPr id="7" name="Picture 2" descr="Image result for road">
              <a:extLst>
                <a:ext uri="{FF2B5EF4-FFF2-40B4-BE49-F238E27FC236}">
                  <a16:creationId xmlns:a16="http://schemas.microsoft.com/office/drawing/2014/main" id="{8BE28B63-41E7-486C-B574-C33C9FEA6B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876550"/>
              <a:ext cx="7086033" cy="398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Image result for road">
              <a:extLst>
                <a:ext uri="{FF2B5EF4-FFF2-40B4-BE49-F238E27FC236}">
                  <a16:creationId xmlns:a16="http://schemas.microsoft.com/office/drawing/2014/main" id="{CD5D78EE-E931-4CFE-A180-AD5BF38E1D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033" y="2876550"/>
              <a:ext cx="7086033" cy="398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mage result for road">
              <a:extLst>
                <a:ext uri="{FF2B5EF4-FFF2-40B4-BE49-F238E27FC236}">
                  <a16:creationId xmlns:a16="http://schemas.microsoft.com/office/drawing/2014/main" id="{F7B94CFF-1AA3-4349-B8B6-DCF127317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2066" y="2876550"/>
              <a:ext cx="7086033" cy="398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图片 11">
            <a:extLst>
              <a:ext uri="{FF2B5EF4-FFF2-40B4-BE49-F238E27FC236}">
                <a16:creationId xmlns:a16="http://schemas.microsoft.com/office/drawing/2014/main" id="{6033AA91-DC56-4835-9FEA-77A70B51E0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16" y="4549369"/>
            <a:ext cx="2099576" cy="2099576"/>
          </a:xfrm>
          <a:prstGeom prst="rect">
            <a:avLst/>
          </a:prstGeom>
        </p:spPr>
      </p:pic>
      <p:pic>
        <p:nvPicPr>
          <p:cNvPr id="5" name="图形 21" descr="火">
            <a:extLst>
              <a:ext uri="{FF2B5EF4-FFF2-40B4-BE49-F238E27FC236}">
                <a16:creationId xmlns:a16="http://schemas.microsoft.com/office/drawing/2014/main" id="{1E093108-36B4-4147-88A3-6B95731496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936363" y="5789162"/>
            <a:ext cx="539869" cy="5398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668B22-C447-4345-AF4A-28B0ABC6BB8C}"/>
              </a:ext>
            </a:extLst>
          </p:cNvPr>
          <p:cNvSpPr/>
          <p:nvPr/>
        </p:nvSpPr>
        <p:spPr>
          <a:xfrm>
            <a:off x="325840" y="344303"/>
            <a:ext cx="55796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Comic Sans MS" panose="030F0702030302020204" pitchFamily="66" charset="0"/>
              </a:rPr>
              <a:t>2. </a:t>
            </a:r>
            <a:r>
              <a:rPr lang="en-US" sz="3600" dirty="0">
                <a:latin typeface="Comic Sans MS" panose="030F0702030302020204" pitchFamily="66" charset="0"/>
              </a:rPr>
              <a:t>Influence </a:t>
            </a:r>
            <a:r>
              <a:rPr lang="en-US" altLang="zh-CN" sz="3600" dirty="0"/>
              <a:t>Measurement</a:t>
            </a:r>
            <a:endParaRPr lang="en-US" sz="3600" dirty="0">
              <a:latin typeface="Comic Sans MS" panose="030F0702030302020204" pitchFamily="66" charset="0"/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2D6AF3-EA38-45ED-83F8-2C7ED040F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237" y="2680622"/>
            <a:ext cx="2188468" cy="2438405"/>
          </a:xfrm>
          <a:prstGeom prst="rect">
            <a:avLst/>
          </a:prstGeom>
        </p:spPr>
      </p:pic>
      <p:sp>
        <p:nvSpPr>
          <p:cNvPr id="12" name="文本框 15">
            <a:extLst>
              <a:ext uri="{FF2B5EF4-FFF2-40B4-BE49-F238E27FC236}">
                <a16:creationId xmlns:a16="http://schemas.microsoft.com/office/drawing/2014/main" id="{CBA883AA-E31A-4F3A-A36B-65CCB72DEC95}"/>
              </a:ext>
            </a:extLst>
          </p:cNvPr>
          <p:cNvSpPr txBox="1"/>
          <p:nvPr/>
        </p:nvSpPr>
        <p:spPr>
          <a:xfrm>
            <a:off x="2801257" y="4472696"/>
            <a:ext cx="3294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omic Sans MS" panose="030F0702030302020204" pitchFamily="66" charset="0"/>
              </a:rPr>
              <a:t>I remember it!</a:t>
            </a:r>
            <a:endParaRPr lang="en-US" sz="3600" dirty="0">
              <a:latin typeface="Comic Sans MS" panose="030F0702030302020204" pitchFamily="66" charset="0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82D85D-52A2-45AB-8571-B77C35028B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23" y="2666107"/>
            <a:ext cx="2188468" cy="2438405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60A75C-C370-4F6E-93F5-0E7F4B2F50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4186" y="2666106"/>
            <a:ext cx="2188468" cy="243840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9929834-2470-4FC5-9B6E-5FB39AC75B06}"/>
              </a:ext>
            </a:extLst>
          </p:cNvPr>
          <p:cNvSpPr/>
          <p:nvPr/>
        </p:nvSpPr>
        <p:spPr>
          <a:xfrm>
            <a:off x="8166878" y="1883887"/>
            <a:ext cx="368294" cy="247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EA7560-80C2-4A72-855D-62B03FEAFD62}"/>
              </a:ext>
            </a:extLst>
          </p:cNvPr>
          <p:cNvGrpSpPr/>
          <p:nvPr/>
        </p:nvGrpSpPr>
        <p:grpSpPr>
          <a:xfrm>
            <a:off x="7196757" y="89973"/>
            <a:ext cx="4526959" cy="2590649"/>
            <a:chOff x="7196757" y="89973"/>
            <a:chExt cx="4526959" cy="25906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F68FEFE-D16E-44BD-B2A4-4B903D5D440F}"/>
                </a:ext>
              </a:extLst>
            </p:cNvPr>
            <p:cNvGrpSpPr/>
            <p:nvPr/>
          </p:nvGrpSpPr>
          <p:grpSpPr>
            <a:xfrm>
              <a:off x="7675591" y="89973"/>
              <a:ext cx="4048125" cy="2105025"/>
              <a:chOff x="6143625" y="76200"/>
              <a:chExt cx="4048125" cy="2105025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45AFB2A-DF63-4815-BB47-E669D9849F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72200" y="76200"/>
                <a:ext cx="0" cy="2105025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9004DB9-037F-42DB-BBB5-BEE5A3C7B2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3625" y="2152650"/>
                <a:ext cx="4048125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030912-7BD2-4B86-BCBD-1CF02B9B5E49}"/>
                </a:ext>
              </a:extLst>
            </p:cNvPr>
            <p:cNvSpPr txBox="1"/>
            <p:nvPr/>
          </p:nvSpPr>
          <p:spPr>
            <a:xfrm rot="16200000">
              <a:off x="6708474" y="910980"/>
              <a:ext cx="14382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Influence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CD4DE6-9CA3-496C-A608-439A1C6540F0}"/>
                </a:ext>
              </a:extLst>
            </p:cNvPr>
            <p:cNvSpPr txBox="1"/>
            <p:nvPr/>
          </p:nvSpPr>
          <p:spPr>
            <a:xfrm>
              <a:off x="8086757" y="2218957"/>
              <a:ext cx="30030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Impression Times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9F95D48-BB6C-4AC5-9FD2-0428714C2AA1}"/>
              </a:ext>
            </a:extLst>
          </p:cNvPr>
          <p:cNvSpPr txBox="1"/>
          <p:nvPr/>
        </p:nvSpPr>
        <p:spPr>
          <a:xfrm>
            <a:off x="7603329" y="1413098"/>
            <a:ext cx="1495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Time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0B6152-5774-4B95-878F-E53EFC90E009}"/>
              </a:ext>
            </a:extLst>
          </p:cNvPr>
          <p:cNvSpPr/>
          <p:nvPr/>
        </p:nvSpPr>
        <p:spPr>
          <a:xfrm>
            <a:off x="9404140" y="1416273"/>
            <a:ext cx="368294" cy="716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2AE7D7-2A81-46E3-B0B3-C58B7BA1B05D}"/>
              </a:ext>
            </a:extLst>
          </p:cNvPr>
          <p:cNvSpPr txBox="1"/>
          <p:nvPr/>
        </p:nvSpPr>
        <p:spPr>
          <a:xfrm>
            <a:off x="8843377" y="944250"/>
            <a:ext cx="1495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2</a:t>
            </a:r>
            <a:r>
              <a:rPr lang="en-US" altLang="zh-CN" sz="2400" baseline="30000" dirty="0"/>
              <a:t>nd</a:t>
            </a:r>
            <a:r>
              <a:rPr lang="en-US" sz="2400" dirty="0"/>
              <a:t> Time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73B4DC-B72A-4F3E-8CB8-5385AC55C664}"/>
              </a:ext>
            </a:extLst>
          </p:cNvPr>
          <p:cNvSpPr/>
          <p:nvPr/>
        </p:nvSpPr>
        <p:spPr>
          <a:xfrm>
            <a:off x="10726096" y="762000"/>
            <a:ext cx="368294" cy="1371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360A35-1EA8-4B68-950D-CA7E9039C00A}"/>
              </a:ext>
            </a:extLst>
          </p:cNvPr>
          <p:cNvSpPr txBox="1"/>
          <p:nvPr/>
        </p:nvSpPr>
        <p:spPr>
          <a:xfrm>
            <a:off x="10144676" y="300335"/>
            <a:ext cx="1495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3</a:t>
            </a:r>
            <a:r>
              <a:rPr lang="en-US" altLang="zh-CN" sz="2400" baseline="30000" dirty="0"/>
              <a:t>rd</a:t>
            </a:r>
            <a:r>
              <a:rPr lang="en-US" sz="2400" dirty="0"/>
              <a:t> 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93ABD7-7A25-44A2-8649-AAA1898E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FF40-6B0B-4AD2-8068-BD1AE10339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63661"/>
      </p:ext>
    </p:extLst>
  </p:cSld>
  <p:clrMapOvr>
    <a:masterClrMapping/>
  </p:clrMapOvr>
  <p:transition spd="slow" advTm="101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22222E-6 L -0.58125 0.00023 " pathEditMode="relative" rAng="0" ptsTypes="AA">
                                      <p:cBhvr>
                                        <p:cTn id="21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63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022E-16 L -0.60092 -0.00162 " pathEditMode="relative" rAng="0" ptsTypes="AA">
                                      <p:cBhvr>
                                        <p:cTn id="23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52" y="-9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81481E-6 L -0.60091 -0.00163 " pathEditMode="relative" rAng="0" ptsTypes="AA">
                                      <p:cBhvr>
                                        <p:cTn id="25" dur="1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52" y="-9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81481E-6 L -0.60091 -0.00163 " pathEditMode="relative" rAng="0" ptsTypes="AA">
                                      <p:cBhvr>
                                        <p:cTn id="27" dur="1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39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24" grpId="0" animBg="1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7|16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15.4|14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9|9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|4.5|4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|14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24.6|25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9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41.3|13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20.9|11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10020</TotalTime>
  <Words>929</Words>
  <Application>Microsoft Office PowerPoint</Application>
  <PresentationFormat>Widescreen</PresentationFormat>
  <Paragraphs>248</Paragraphs>
  <Slides>39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微软雅黑</vt:lpstr>
      <vt:lpstr>Arial</vt:lpstr>
      <vt:lpstr>Calibri</vt:lpstr>
      <vt:lpstr>Calibri Light</vt:lpstr>
      <vt:lpstr>Cambria Math</vt:lpstr>
      <vt:lpstr>Comic Sans MS</vt:lpstr>
      <vt:lpstr>Office Theme</vt:lpstr>
      <vt:lpstr>Optimizing Impression Counts for Outdoor Advertising</vt:lpstr>
      <vt:lpstr>PowerPoint Presentation</vt:lpstr>
      <vt:lpstr>Impression Counts for Outdoor Advertising</vt:lpstr>
      <vt:lpstr>Impression Counts for Outdoor Advertising</vt:lpstr>
      <vt:lpstr>PowerPoint Presentation</vt:lpstr>
      <vt:lpstr>Is It enough for impressing a person only one time?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Influence Measurement</vt:lpstr>
      <vt:lpstr>PowerPoint Presentation</vt:lpstr>
      <vt:lpstr>Upper-bound Estimation</vt:lpstr>
      <vt:lpstr>Upper-bound Estimation</vt:lpstr>
      <vt:lpstr>Upper-bound Estimation</vt:lpstr>
      <vt:lpstr>Upper-bound Estimation</vt:lpstr>
      <vt:lpstr>Upper-bound Estimation</vt:lpstr>
      <vt:lpstr>Upper-bound Estimation</vt:lpstr>
      <vt:lpstr>Branch-and-Bound Framework </vt:lpstr>
      <vt:lpstr>Optimization</vt:lpstr>
      <vt:lpstr>Experiment - Statistics of datasets</vt:lpstr>
      <vt:lpstr>Experiment -  Algorithms</vt:lpstr>
      <vt:lpstr>Varying the budget B</vt:lpstr>
      <vt:lpstr>Varying the number of trajectories |T|</vt:lpstr>
      <vt:lpstr>Scalability test in NYC</vt:lpstr>
      <vt:lpstr>Comparison with LazyProbe</vt:lpstr>
      <vt:lpstr>PowerPoint Presentation</vt:lpstr>
      <vt:lpstr>References</vt:lpstr>
      <vt:lpstr>Varying β/α in NYC</vt:lpstr>
      <vt:lpstr>Varying ϵ in NYC</vt:lpstr>
      <vt:lpstr>Varying θ in NYC</vt:lpstr>
      <vt:lpstr>Varying λ in NYC</vt:lpstr>
      <vt:lpstr>Test on different cost setting strategies</vt:lpstr>
      <vt:lpstr>Varying the budget B</vt:lpstr>
      <vt:lpstr>Varying the number of trajectories |T|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Impression Counts for Outdoor Advertising</dc:title>
  <dc:creator>yipeng zhang</dc:creator>
  <cp:lastModifiedBy>yipeng zhang</cp:lastModifiedBy>
  <cp:revision>287</cp:revision>
  <dcterms:created xsi:type="dcterms:W3CDTF">2019-05-29T06:31:31Z</dcterms:created>
  <dcterms:modified xsi:type="dcterms:W3CDTF">2019-08-22T02:36:51Z</dcterms:modified>
</cp:coreProperties>
</file>